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0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18" r:id="rId5"/>
    <p:sldMasterId id="2147483707" r:id="rId6"/>
    <p:sldMasterId id="2147483729" r:id="rId7"/>
    <p:sldMasterId id="2147483739" r:id="rId8"/>
    <p:sldMasterId id="2147483749" r:id="rId9"/>
  </p:sldMasterIdLst>
  <p:notesMasterIdLst>
    <p:notesMasterId r:id="rId26"/>
  </p:notesMasterIdLst>
  <p:handoutMasterIdLst>
    <p:handoutMasterId r:id="rId27"/>
  </p:handoutMasterIdLst>
  <p:sldIdLst>
    <p:sldId id="256" r:id="rId10"/>
    <p:sldId id="257" r:id="rId11"/>
    <p:sldId id="274" r:id="rId12"/>
    <p:sldId id="275" r:id="rId13"/>
    <p:sldId id="276" r:id="rId14"/>
    <p:sldId id="279" r:id="rId15"/>
    <p:sldId id="281" r:id="rId16"/>
    <p:sldId id="284" r:id="rId17"/>
    <p:sldId id="280" r:id="rId18"/>
    <p:sldId id="282" r:id="rId19"/>
    <p:sldId id="285" r:id="rId20"/>
    <p:sldId id="287" r:id="rId21"/>
    <p:sldId id="290" r:id="rId22"/>
    <p:sldId id="291" r:id="rId23"/>
    <p:sldId id="289" r:id="rId24"/>
    <p:sldId id="292" r:id="rId25"/>
  </p:sldIdLst>
  <p:sldSz cx="12192000" cy="6858000"/>
  <p:notesSz cx="7104063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CEC"/>
    <a:srgbClr val="739BE7"/>
    <a:srgbClr val="7999C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502952-46A0-4E43-AB73-B6108474405B}" v="174" dt="2022-09-28T07:34:58.2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69" autoAdjust="0"/>
    <p:restoredTop sz="94389" autoAdjust="0"/>
  </p:normalViewPr>
  <p:slideViewPr>
    <p:cSldViewPr snapToGrid="0">
      <p:cViewPr varScale="1">
        <p:scale>
          <a:sx n="60" d="100"/>
          <a:sy n="60" d="100"/>
        </p:scale>
        <p:origin x="5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40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6F6-48E0-96FE-5441133E935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6F6-48E0-96FE-5441133E935F}"/>
              </c:ext>
            </c:extLst>
          </c:dPt>
          <c:cat>
            <c:strRef>
              <c:f>Feuil1!$A$2:$A$3</c:f>
              <c:strCache>
                <c:ptCount val="2"/>
                <c:pt idx="0">
                  <c:v>Footballeur</c:v>
                </c:pt>
                <c:pt idx="1">
                  <c:v>Citoyen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3604</c:v>
                </c:pt>
                <c:pt idx="1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CC-4880-9E42-93F682C00A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491958863"/>
        <c:axId val="1491959823"/>
      </c:barChart>
      <c:catAx>
        <c:axId val="14919588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91959823"/>
        <c:crosses val="autoZero"/>
        <c:auto val="1"/>
        <c:lblAlgn val="ctr"/>
        <c:lblOffset val="100"/>
        <c:noMultiLvlLbl val="0"/>
      </c:catAx>
      <c:valAx>
        <c:axId val="149195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91958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39619FB-12F9-261B-BD36-884B0AEF69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F0F9B4-0115-1367-0B3D-126F24242D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9F01F-AD06-450D-B7EC-84DFB772ABBA}" type="datetimeFigureOut">
              <a:rPr lang="fr-FR" smtClean="0"/>
              <a:t>23/05/2023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F619899-F460-20B1-C847-54DF584C73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5A1F33-BC50-D4F1-59D5-4E01C07AE4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54554-90B4-4BAD-AD47-2FBFEBAA8C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0263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5263380-8711-4FF7-A410-C8702D426F9F}" type="datetimeFigureOut">
              <a:rPr lang="fr-FR" smtClean="0"/>
              <a:t>23/05/2023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E09FB9EA-F47A-4084-8638-C772B4EA0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827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76352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31443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69073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45307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3549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902741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54940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35829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417305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949305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22861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302" y="1542534"/>
            <a:ext cx="8691312" cy="1531937"/>
          </a:xfrm>
        </p:spPr>
        <p:txBody>
          <a:bodyPr anchor="b">
            <a:normAutofit/>
          </a:bodyPr>
          <a:lstStyle>
            <a:lvl1pPr algn="l">
              <a:defRPr sz="4400">
                <a:latin typeface="Barlow ExtraBold" panose="00000900000000000000" pitchFamily="2" charset="0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303" y="3223696"/>
            <a:ext cx="8691312" cy="1655762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3583" y="6301212"/>
            <a:ext cx="374834" cy="47539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9D4319C-B593-ADE5-6D03-8419B8E961C7}"/>
              </a:ext>
            </a:extLst>
          </p:cNvPr>
          <p:cNvSpPr txBox="1"/>
          <p:nvPr userDrawn="1"/>
        </p:nvSpPr>
        <p:spPr>
          <a:xfrm>
            <a:off x="9801982" y="6369634"/>
            <a:ext cx="21964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© </a:t>
            </a:r>
            <a:r>
              <a:rPr lang="fr-FR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Quadratic-labs</a:t>
            </a:r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 2022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601986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ED2A49-9828-F479-1EB8-EBE009C181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68756" y="382294"/>
            <a:ext cx="3023244" cy="6093412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CC4037C-31E2-97BA-D5A8-E76967D43774}"/>
              </a:ext>
            </a:extLst>
          </p:cNvPr>
          <p:cNvCxnSpPr>
            <a:cxnSpLocks/>
          </p:cNvCxnSpPr>
          <p:nvPr userDrawn="1"/>
        </p:nvCxnSpPr>
        <p:spPr>
          <a:xfrm>
            <a:off x="261302" y="3162569"/>
            <a:ext cx="462303" cy="0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060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23/05/2023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1E30C5-00FC-DACB-6E6A-6624BEFFEA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AE27D1C1-4A94-0140-CFA0-FD3D549670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8988" y="2094401"/>
            <a:ext cx="6335712" cy="951808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fr-FR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0B39CE6-F414-E073-5F3D-3547B874F7A2}"/>
              </a:ext>
            </a:extLst>
          </p:cNvPr>
          <p:cNvCxnSpPr>
            <a:cxnSpLocks/>
          </p:cNvCxnSpPr>
          <p:nvPr userDrawn="1"/>
        </p:nvCxnSpPr>
        <p:spPr>
          <a:xfrm>
            <a:off x="788988" y="1751552"/>
            <a:ext cx="0" cy="685695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Freeform 166">
            <a:extLst>
              <a:ext uri="{FF2B5EF4-FFF2-40B4-BE49-F238E27FC236}">
                <a16:creationId xmlns:a16="http://schemas.microsoft.com/office/drawing/2014/main" id="{6827224E-21BF-9551-0DD8-BA0391CC55B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1297" y="1758119"/>
            <a:ext cx="312533" cy="340544"/>
          </a:xfrm>
          <a:custGeom>
            <a:avLst/>
            <a:gdLst>
              <a:gd name="T0" fmla="*/ 371 w 390"/>
              <a:gd name="T1" fmla="*/ 0 h 445"/>
              <a:gd name="T2" fmla="*/ 371 w 390"/>
              <a:gd name="T3" fmla="*/ 0 h 445"/>
              <a:gd name="T4" fmla="*/ 310 w 390"/>
              <a:gd name="T5" fmla="*/ 0 h 445"/>
              <a:gd name="T6" fmla="*/ 292 w 390"/>
              <a:gd name="T7" fmla="*/ 28 h 445"/>
              <a:gd name="T8" fmla="*/ 292 w 390"/>
              <a:gd name="T9" fmla="*/ 444 h 445"/>
              <a:gd name="T10" fmla="*/ 389 w 390"/>
              <a:gd name="T11" fmla="*/ 444 h 445"/>
              <a:gd name="T12" fmla="*/ 389 w 390"/>
              <a:gd name="T13" fmla="*/ 28 h 445"/>
              <a:gd name="T14" fmla="*/ 371 w 390"/>
              <a:gd name="T15" fmla="*/ 0 h 445"/>
              <a:gd name="T16" fmla="*/ 221 w 390"/>
              <a:gd name="T17" fmla="*/ 151 h 445"/>
              <a:gd name="T18" fmla="*/ 221 w 390"/>
              <a:gd name="T19" fmla="*/ 151 h 445"/>
              <a:gd name="T20" fmla="*/ 168 w 390"/>
              <a:gd name="T21" fmla="*/ 151 h 445"/>
              <a:gd name="T22" fmla="*/ 141 w 390"/>
              <a:gd name="T23" fmla="*/ 178 h 445"/>
              <a:gd name="T24" fmla="*/ 141 w 390"/>
              <a:gd name="T25" fmla="*/ 444 h 445"/>
              <a:gd name="T26" fmla="*/ 248 w 390"/>
              <a:gd name="T27" fmla="*/ 444 h 445"/>
              <a:gd name="T28" fmla="*/ 248 w 390"/>
              <a:gd name="T29" fmla="*/ 178 h 445"/>
              <a:gd name="T30" fmla="*/ 221 w 390"/>
              <a:gd name="T31" fmla="*/ 151 h 445"/>
              <a:gd name="T32" fmla="*/ 70 w 390"/>
              <a:gd name="T33" fmla="*/ 302 h 445"/>
              <a:gd name="T34" fmla="*/ 70 w 390"/>
              <a:gd name="T35" fmla="*/ 302 h 445"/>
              <a:gd name="T36" fmla="*/ 17 w 390"/>
              <a:gd name="T37" fmla="*/ 302 h 445"/>
              <a:gd name="T38" fmla="*/ 0 w 390"/>
              <a:gd name="T39" fmla="*/ 319 h 445"/>
              <a:gd name="T40" fmla="*/ 0 w 390"/>
              <a:gd name="T41" fmla="*/ 444 h 445"/>
              <a:gd name="T42" fmla="*/ 97 w 390"/>
              <a:gd name="T43" fmla="*/ 444 h 445"/>
              <a:gd name="T44" fmla="*/ 97 w 390"/>
              <a:gd name="T45" fmla="*/ 319 h 445"/>
              <a:gd name="T46" fmla="*/ 70 w 390"/>
              <a:gd name="T47" fmla="*/ 302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0" h="445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34290" tIns="17145" rIns="34290" bIns="1714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B595AF5-3339-588B-0095-FC27AE2A1717}"/>
              </a:ext>
            </a:extLst>
          </p:cNvPr>
          <p:cNvSpPr txBox="1"/>
          <p:nvPr userDrawn="1"/>
        </p:nvSpPr>
        <p:spPr>
          <a:xfrm>
            <a:off x="788988" y="2858940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E37C383-A4D7-201D-7B91-A95A3FD80193}"/>
              </a:ext>
            </a:extLst>
          </p:cNvPr>
          <p:cNvSpPr txBox="1"/>
          <p:nvPr userDrawn="1"/>
        </p:nvSpPr>
        <p:spPr>
          <a:xfrm>
            <a:off x="788987" y="1756571"/>
            <a:ext cx="3406995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sz="2800" dirty="0"/>
              <a:t>Football en chiffres</a:t>
            </a:r>
          </a:p>
        </p:txBody>
      </p:sp>
    </p:spTree>
    <p:extLst>
      <p:ext uri="{BB962C8B-B14F-4D97-AF65-F5344CB8AC3E}">
        <p14:creationId xmlns:p14="http://schemas.microsoft.com/office/powerpoint/2010/main" val="237596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397D66B-9911-5E07-B7C0-4F5898FE5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53" y="1620831"/>
            <a:ext cx="2606294" cy="322732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9FE2B1E-4523-DBB5-EE33-00AD5FF8460F}"/>
              </a:ext>
            </a:extLst>
          </p:cNvPr>
          <p:cNvSpPr txBox="1"/>
          <p:nvPr userDrawn="1"/>
        </p:nvSpPr>
        <p:spPr>
          <a:xfrm>
            <a:off x="4604244" y="6369634"/>
            <a:ext cx="2983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328298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066658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A505E3-CAC3-9D14-2310-3B9E5E5DE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650874"/>
            <a:ext cx="4377908" cy="43779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3005445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03DD93-1E3E-EACC-7DD4-AF5196B260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9301" y="650875"/>
            <a:ext cx="3290358" cy="43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16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456725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8FA8A2-46EA-C4B5-2ED9-00FB693141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1" y="612461"/>
            <a:ext cx="3538649" cy="43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05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23/05/2023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31B6CDF-0D82-83CA-0FDF-9957C70392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1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559487-FFAF-9004-049F-02454F24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303" y="1531088"/>
            <a:ext cx="11669393" cy="464587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2BE8B6-177C-761E-6F1C-F3F02A5F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1303" y="6356350"/>
            <a:ext cx="2743200" cy="365125"/>
          </a:xfrm>
        </p:spPr>
        <p:txBody>
          <a:bodyPr/>
          <a:lstStyle/>
          <a:p>
            <a:fld id="{DCF2D877-55A7-4280-9761-FC7FF1D56B23}" type="datetime1">
              <a:rPr lang="fr-FR" smtClean="0"/>
              <a:t>23/05/2023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C9EA5-1E0E-FDBC-45A1-017B3CD4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AE3CC8-7DAE-391C-6FD1-A6358755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7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F2E53A6-2456-7D83-32E4-E2D05CBD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317C058-D8F3-CC27-818C-09DCF165A148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F3D61B73-0515-AA37-7C97-83AECF96DA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99E18CD-A970-ED68-E146-82C1B9CBE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74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A90439-E433-1E60-DBD5-0A47D2A54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055" y="1520456"/>
            <a:ext cx="5782745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5DA2C1-382A-FDD5-DF0E-FEADFDF41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0456"/>
            <a:ext cx="5758496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EBE020-139E-FC55-9B9D-E94A4688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D1F58CE8-8F4C-45E8-9484-15E46BADA532}" type="datetime1">
              <a:rPr lang="fr-FR" smtClean="0"/>
              <a:t>23/05/2023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0059D6-B00E-5053-DE57-A52862B4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3605E4-186E-761D-AFC2-2E75FDA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6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5B18CC4-EEEA-73A7-94C4-6F9892D1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0E8DE64-82C0-A85F-43E6-846305A3D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3CE8110-6D62-0392-B40F-D73A0C77B9D1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8B22B096-616D-293F-751C-8A16AD0D14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597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63E9AE-2E85-060A-2622-670846D50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4" y="1425987"/>
            <a:ext cx="5736272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9004B4-18BC-77C0-920C-F1C26212E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304" y="2223687"/>
            <a:ext cx="5736272" cy="396597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21FA98-C4CD-F07E-AE38-067CFFF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25987"/>
            <a:ext cx="5758496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9A5810-EC86-B1CF-0947-21471B539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223687"/>
            <a:ext cx="5758495" cy="39659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29D839-43CA-A05E-2039-547DD667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BFE5-FCAC-485A-8E27-AEBF934396AA}" type="datetime1">
              <a:rPr lang="fr-FR" smtClean="0"/>
              <a:t>23/05/2023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1553BD-4A83-AC24-8877-2721F63A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E6E38C-959C-E1D4-0F0C-E4507732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47EE4A6-DA09-7BAA-7FF3-7DB5E7BA913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08344"/>
            <a:ext cx="105156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itre 15">
            <a:extLst>
              <a:ext uri="{FF2B5EF4-FFF2-40B4-BE49-F238E27FC236}">
                <a16:creationId xmlns:a16="http://schemas.microsoft.com/office/drawing/2014/main" id="{3E2E0BE2-F355-9418-AA38-CD45CA4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35723"/>
            <a:ext cx="10867441" cy="62370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40987D09-4FAC-029B-3A06-926A6F28C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3AEF8434-09FB-C5A8-1F2E-53AA45D43B07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DAA96239-AB2D-7509-939B-19E1D1915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5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êt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A505E3-CAC3-9D14-2310-3B9E5E5DE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650874"/>
            <a:ext cx="4377908" cy="43779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2411717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6C0FFB-0DDD-EBDF-B9C4-1131FAC8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318530"/>
            <a:ext cx="3813544" cy="8947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73A85E-56A5-810A-57B3-33F3F9BD1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0" y="318530"/>
            <a:ext cx="6774497" cy="583771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E768DC-E327-074B-E53B-A7602EB23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302" y="1504555"/>
            <a:ext cx="4615498" cy="4651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D2C517-4516-8DB0-89CA-BB978D35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409-CF71-4D6F-8F18-DD3F156122B0}" type="datetime1">
              <a:rPr lang="fr-FR" smtClean="0"/>
              <a:t>23/05/2023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B69917-F2F6-9E8D-D4B8-383D9F17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BA92F1-B53C-53E3-9C19-07D462D5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82FEE67-3B15-A4A8-A25E-95B216D0CB81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461549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4A9DF7C8-022A-0AC8-8B9D-EAC607AD92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09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23/05/2023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883AF4A-A2CD-5300-5637-5820E0097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988" y="1731963"/>
            <a:ext cx="6335712" cy="958850"/>
          </a:xfrm>
        </p:spPr>
        <p:txBody>
          <a:bodyPr>
            <a:noAutofit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100"/>
            </a:lvl2pPr>
            <a:lvl3pPr>
              <a:spcBef>
                <a:spcPts val="200"/>
              </a:spcBef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8942EFBE-030A-8170-EE92-4D5972201C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8988" y="3194129"/>
            <a:ext cx="6335712" cy="1560975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AE27D1C1-4A94-0140-CFA0-FD3D549670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8988" y="5230712"/>
            <a:ext cx="6335712" cy="951808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E07A1DE-390A-6465-CE4B-0384E332917F}"/>
              </a:ext>
            </a:extLst>
          </p:cNvPr>
          <p:cNvCxnSpPr>
            <a:cxnSpLocks/>
          </p:cNvCxnSpPr>
          <p:nvPr userDrawn="1"/>
        </p:nvCxnSpPr>
        <p:spPr>
          <a:xfrm>
            <a:off x="788988" y="1376020"/>
            <a:ext cx="0" cy="68569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DDF9651-1EA0-A2EE-98E7-66492F211CF2}"/>
              </a:ext>
            </a:extLst>
          </p:cNvPr>
          <p:cNvCxnSpPr>
            <a:cxnSpLocks/>
          </p:cNvCxnSpPr>
          <p:nvPr userDrawn="1"/>
        </p:nvCxnSpPr>
        <p:spPr>
          <a:xfrm>
            <a:off x="788988" y="2839177"/>
            <a:ext cx="0" cy="68569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0B39CE6-F414-E073-5F3D-3547B874F7A2}"/>
              </a:ext>
            </a:extLst>
          </p:cNvPr>
          <p:cNvCxnSpPr>
            <a:cxnSpLocks/>
          </p:cNvCxnSpPr>
          <p:nvPr userDrawn="1"/>
        </p:nvCxnSpPr>
        <p:spPr>
          <a:xfrm>
            <a:off x="788988" y="4887863"/>
            <a:ext cx="0" cy="68569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8937BF8-4DBE-22F9-D5DC-109E07B389F9}"/>
              </a:ext>
            </a:extLst>
          </p:cNvPr>
          <p:cNvSpPr/>
          <p:nvPr userDrawn="1"/>
        </p:nvSpPr>
        <p:spPr>
          <a:xfrm>
            <a:off x="7418716" y="1376020"/>
            <a:ext cx="4511981" cy="4806500"/>
          </a:xfrm>
          <a:prstGeom prst="roundRect">
            <a:avLst>
              <a:gd name="adj" fmla="val 2710"/>
            </a:avLst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8C0403-F99B-BAE0-D3A2-5C7ED359F0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  <p:sp>
        <p:nvSpPr>
          <p:cNvPr id="2" name="Shape 2550">
            <a:extLst>
              <a:ext uri="{FF2B5EF4-FFF2-40B4-BE49-F238E27FC236}">
                <a16:creationId xmlns:a16="http://schemas.microsoft.com/office/drawing/2014/main" id="{FDEA69D8-6815-D5D9-C70E-3BE9F1977712}"/>
              </a:ext>
            </a:extLst>
          </p:cNvPr>
          <p:cNvSpPr/>
          <p:nvPr userDrawn="1"/>
        </p:nvSpPr>
        <p:spPr>
          <a:xfrm>
            <a:off x="301297" y="1382572"/>
            <a:ext cx="312533" cy="349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8" name="Freeform 97">
            <a:extLst>
              <a:ext uri="{FF2B5EF4-FFF2-40B4-BE49-F238E27FC236}">
                <a16:creationId xmlns:a16="http://schemas.microsoft.com/office/drawing/2014/main" id="{010817FD-65C2-BD51-B503-E7EB35F27B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9382" y="2839177"/>
            <a:ext cx="312533" cy="341999"/>
          </a:xfrm>
          <a:custGeom>
            <a:avLst/>
            <a:gdLst>
              <a:gd name="T0" fmla="*/ 383 w 472"/>
              <a:gd name="T1" fmla="*/ 309 h 501"/>
              <a:gd name="T2" fmla="*/ 383 w 472"/>
              <a:gd name="T3" fmla="*/ 309 h 501"/>
              <a:gd name="T4" fmla="*/ 295 w 472"/>
              <a:gd name="T5" fmla="*/ 353 h 501"/>
              <a:gd name="T6" fmla="*/ 192 w 472"/>
              <a:gd name="T7" fmla="*/ 294 h 501"/>
              <a:gd name="T8" fmla="*/ 206 w 472"/>
              <a:gd name="T9" fmla="*/ 250 h 501"/>
              <a:gd name="T10" fmla="*/ 192 w 472"/>
              <a:gd name="T11" fmla="*/ 221 h 501"/>
              <a:gd name="T12" fmla="*/ 310 w 472"/>
              <a:gd name="T13" fmla="*/ 162 h 501"/>
              <a:gd name="T14" fmla="*/ 383 w 472"/>
              <a:gd name="T15" fmla="*/ 191 h 501"/>
              <a:gd name="T16" fmla="*/ 471 w 472"/>
              <a:gd name="T17" fmla="*/ 88 h 501"/>
              <a:gd name="T18" fmla="*/ 383 w 472"/>
              <a:gd name="T19" fmla="*/ 0 h 501"/>
              <a:gd name="T20" fmla="*/ 280 w 472"/>
              <a:gd name="T21" fmla="*/ 88 h 501"/>
              <a:gd name="T22" fmla="*/ 280 w 472"/>
              <a:gd name="T23" fmla="*/ 117 h 501"/>
              <a:gd name="T24" fmla="*/ 177 w 472"/>
              <a:gd name="T25" fmla="*/ 176 h 501"/>
              <a:gd name="T26" fmla="*/ 103 w 472"/>
              <a:gd name="T27" fmla="*/ 147 h 501"/>
              <a:gd name="T28" fmla="*/ 0 w 472"/>
              <a:gd name="T29" fmla="*/ 250 h 501"/>
              <a:gd name="T30" fmla="*/ 103 w 472"/>
              <a:gd name="T31" fmla="*/ 353 h 501"/>
              <a:gd name="T32" fmla="*/ 162 w 472"/>
              <a:gd name="T33" fmla="*/ 323 h 501"/>
              <a:gd name="T34" fmla="*/ 162 w 472"/>
              <a:gd name="T35" fmla="*/ 323 h 501"/>
              <a:gd name="T36" fmla="*/ 280 w 472"/>
              <a:gd name="T37" fmla="*/ 397 h 501"/>
              <a:gd name="T38" fmla="*/ 280 w 472"/>
              <a:gd name="T39" fmla="*/ 412 h 501"/>
              <a:gd name="T40" fmla="*/ 383 w 472"/>
              <a:gd name="T41" fmla="*/ 500 h 501"/>
              <a:gd name="T42" fmla="*/ 471 w 472"/>
              <a:gd name="T43" fmla="*/ 412 h 501"/>
              <a:gd name="T44" fmla="*/ 383 w 472"/>
              <a:gd name="T45" fmla="*/ 309 h 501"/>
              <a:gd name="T46" fmla="*/ 383 w 472"/>
              <a:gd name="T47" fmla="*/ 29 h 501"/>
              <a:gd name="T48" fmla="*/ 383 w 472"/>
              <a:gd name="T49" fmla="*/ 29 h 501"/>
              <a:gd name="T50" fmla="*/ 442 w 472"/>
              <a:gd name="T51" fmla="*/ 88 h 501"/>
              <a:gd name="T52" fmla="*/ 383 w 472"/>
              <a:gd name="T53" fmla="*/ 147 h 501"/>
              <a:gd name="T54" fmla="*/ 324 w 472"/>
              <a:gd name="T55" fmla="*/ 88 h 501"/>
              <a:gd name="T56" fmla="*/ 383 w 472"/>
              <a:gd name="T57" fmla="*/ 29 h 501"/>
              <a:gd name="T58" fmla="*/ 103 w 472"/>
              <a:gd name="T59" fmla="*/ 309 h 501"/>
              <a:gd name="T60" fmla="*/ 103 w 472"/>
              <a:gd name="T61" fmla="*/ 309 h 501"/>
              <a:gd name="T62" fmla="*/ 44 w 472"/>
              <a:gd name="T63" fmla="*/ 250 h 501"/>
              <a:gd name="T64" fmla="*/ 103 w 472"/>
              <a:gd name="T65" fmla="*/ 191 h 501"/>
              <a:gd name="T66" fmla="*/ 162 w 472"/>
              <a:gd name="T67" fmla="*/ 250 h 501"/>
              <a:gd name="T68" fmla="*/ 103 w 472"/>
              <a:gd name="T69" fmla="*/ 309 h 501"/>
              <a:gd name="T70" fmla="*/ 383 w 472"/>
              <a:gd name="T71" fmla="*/ 471 h 501"/>
              <a:gd name="T72" fmla="*/ 383 w 472"/>
              <a:gd name="T73" fmla="*/ 471 h 501"/>
              <a:gd name="T74" fmla="*/ 324 w 472"/>
              <a:gd name="T75" fmla="*/ 412 h 501"/>
              <a:gd name="T76" fmla="*/ 383 w 472"/>
              <a:gd name="T77" fmla="*/ 353 h 501"/>
              <a:gd name="T78" fmla="*/ 442 w 472"/>
              <a:gd name="T79" fmla="*/ 412 h 501"/>
              <a:gd name="T80" fmla="*/ 383 w 472"/>
              <a:gd name="T81" fmla="*/ 47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2" h="501">
                <a:moveTo>
                  <a:pt x="383" y="309"/>
                </a:moveTo>
                <a:lnTo>
                  <a:pt x="383" y="309"/>
                </a:lnTo>
                <a:cubicBezTo>
                  <a:pt x="339" y="309"/>
                  <a:pt x="310" y="323"/>
                  <a:pt x="295" y="353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192" y="280"/>
                  <a:pt x="206" y="264"/>
                  <a:pt x="206" y="250"/>
                </a:cubicBezTo>
                <a:cubicBezTo>
                  <a:pt x="206" y="235"/>
                  <a:pt x="206" y="235"/>
                  <a:pt x="192" y="221"/>
                </a:cubicBezTo>
                <a:cubicBezTo>
                  <a:pt x="310" y="162"/>
                  <a:pt x="310" y="162"/>
                  <a:pt x="310" y="162"/>
                </a:cubicBezTo>
                <a:cubicBezTo>
                  <a:pt x="324" y="176"/>
                  <a:pt x="353" y="191"/>
                  <a:pt x="383" y="191"/>
                </a:cubicBezTo>
                <a:cubicBezTo>
                  <a:pt x="427" y="191"/>
                  <a:pt x="471" y="147"/>
                  <a:pt x="471" y="88"/>
                </a:cubicBezTo>
                <a:cubicBezTo>
                  <a:pt x="471" y="44"/>
                  <a:pt x="427" y="0"/>
                  <a:pt x="383" y="0"/>
                </a:cubicBezTo>
                <a:cubicBezTo>
                  <a:pt x="324" y="0"/>
                  <a:pt x="280" y="44"/>
                  <a:pt x="280" y="88"/>
                </a:cubicBezTo>
                <a:cubicBezTo>
                  <a:pt x="280" y="103"/>
                  <a:pt x="280" y="117"/>
                  <a:pt x="280" y="117"/>
                </a:cubicBezTo>
                <a:cubicBezTo>
                  <a:pt x="177" y="176"/>
                  <a:pt x="177" y="176"/>
                  <a:pt x="177" y="176"/>
                </a:cubicBezTo>
                <a:cubicBezTo>
                  <a:pt x="162" y="162"/>
                  <a:pt x="133" y="147"/>
                  <a:pt x="103" y="147"/>
                </a:cubicBezTo>
                <a:cubicBezTo>
                  <a:pt x="44" y="147"/>
                  <a:pt x="0" y="191"/>
                  <a:pt x="0" y="250"/>
                </a:cubicBezTo>
                <a:cubicBezTo>
                  <a:pt x="0" y="309"/>
                  <a:pt x="44" y="353"/>
                  <a:pt x="103" y="353"/>
                </a:cubicBezTo>
                <a:cubicBezTo>
                  <a:pt x="133" y="353"/>
                  <a:pt x="148" y="338"/>
                  <a:pt x="162" y="323"/>
                </a:cubicBezTo>
                <a:lnTo>
                  <a:pt x="162" y="323"/>
                </a:lnTo>
                <a:cubicBezTo>
                  <a:pt x="280" y="397"/>
                  <a:pt x="280" y="397"/>
                  <a:pt x="280" y="397"/>
                </a:cubicBezTo>
                <a:cubicBezTo>
                  <a:pt x="280" y="397"/>
                  <a:pt x="280" y="397"/>
                  <a:pt x="280" y="412"/>
                </a:cubicBezTo>
                <a:cubicBezTo>
                  <a:pt x="280" y="456"/>
                  <a:pt x="324" y="500"/>
                  <a:pt x="383" y="500"/>
                </a:cubicBezTo>
                <a:cubicBezTo>
                  <a:pt x="427" y="500"/>
                  <a:pt x="471" y="456"/>
                  <a:pt x="471" y="412"/>
                </a:cubicBezTo>
                <a:cubicBezTo>
                  <a:pt x="471" y="353"/>
                  <a:pt x="427" y="309"/>
                  <a:pt x="383" y="309"/>
                </a:cubicBezTo>
                <a:close/>
                <a:moveTo>
                  <a:pt x="383" y="29"/>
                </a:moveTo>
                <a:lnTo>
                  <a:pt x="383" y="29"/>
                </a:lnTo>
                <a:cubicBezTo>
                  <a:pt x="412" y="29"/>
                  <a:pt x="442" y="59"/>
                  <a:pt x="442" y="88"/>
                </a:cubicBezTo>
                <a:cubicBezTo>
                  <a:pt x="442" y="132"/>
                  <a:pt x="412" y="147"/>
                  <a:pt x="383" y="147"/>
                </a:cubicBezTo>
                <a:cubicBezTo>
                  <a:pt x="339" y="147"/>
                  <a:pt x="324" y="132"/>
                  <a:pt x="324" y="88"/>
                </a:cubicBezTo>
                <a:cubicBezTo>
                  <a:pt x="324" y="59"/>
                  <a:pt x="339" y="29"/>
                  <a:pt x="383" y="29"/>
                </a:cubicBezTo>
                <a:close/>
                <a:moveTo>
                  <a:pt x="103" y="309"/>
                </a:moveTo>
                <a:lnTo>
                  <a:pt x="103" y="309"/>
                </a:lnTo>
                <a:cubicBezTo>
                  <a:pt x="74" y="309"/>
                  <a:pt x="44" y="280"/>
                  <a:pt x="44" y="250"/>
                </a:cubicBezTo>
                <a:cubicBezTo>
                  <a:pt x="44" y="221"/>
                  <a:pt x="74" y="191"/>
                  <a:pt x="103" y="191"/>
                </a:cubicBezTo>
                <a:cubicBezTo>
                  <a:pt x="133" y="191"/>
                  <a:pt x="162" y="221"/>
                  <a:pt x="162" y="250"/>
                </a:cubicBezTo>
                <a:cubicBezTo>
                  <a:pt x="162" y="280"/>
                  <a:pt x="133" y="309"/>
                  <a:pt x="103" y="309"/>
                </a:cubicBezTo>
                <a:close/>
                <a:moveTo>
                  <a:pt x="383" y="471"/>
                </a:moveTo>
                <a:lnTo>
                  <a:pt x="383" y="471"/>
                </a:lnTo>
                <a:cubicBezTo>
                  <a:pt x="339" y="471"/>
                  <a:pt x="324" y="441"/>
                  <a:pt x="324" y="412"/>
                </a:cubicBezTo>
                <a:cubicBezTo>
                  <a:pt x="324" y="368"/>
                  <a:pt x="339" y="353"/>
                  <a:pt x="383" y="353"/>
                </a:cubicBezTo>
                <a:cubicBezTo>
                  <a:pt x="412" y="353"/>
                  <a:pt x="442" y="368"/>
                  <a:pt x="442" y="412"/>
                </a:cubicBezTo>
                <a:cubicBezTo>
                  <a:pt x="442" y="441"/>
                  <a:pt x="412" y="471"/>
                  <a:pt x="383" y="47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" name="Freeform 166">
            <a:extLst>
              <a:ext uri="{FF2B5EF4-FFF2-40B4-BE49-F238E27FC236}">
                <a16:creationId xmlns:a16="http://schemas.microsoft.com/office/drawing/2014/main" id="{D9844748-A315-E710-8621-4742845583F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1297" y="4894430"/>
            <a:ext cx="312533" cy="340544"/>
          </a:xfrm>
          <a:custGeom>
            <a:avLst/>
            <a:gdLst>
              <a:gd name="T0" fmla="*/ 371 w 390"/>
              <a:gd name="T1" fmla="*/ 0 h 445"/>
              <a:gd name="T2" fmla="*/ 371 w 390"/>
              <a:gd name="T3" fmla="*/ 0 h 445"/>
              <a:gd name="T4" fmla="*/ 310 w 390"/>
              <a:gd name="T5" fmla="*/ 0 h 445"/>
              <a:gd name="T6" fmla="*/ 292 w 390"/>
              <a:gd name="T7" fmla="*/ 28 h 445"/>
              <a:gd name="T8" fmla="*/ 292 w 390"/>
              <a:gd name="T9" fmla="*/ 444 h 445"/>
              <a:gd name="T10" fmla="*/ 389 w 390"/>
              <a:gd name="T11" fmla="*/ 444 h 445"/>
              <a:gd name="T12" fmla="*/ 389 w 390"/>
              <a:gd name="T13" fmla="*/ 28 h 445"/>
              <a:gd name="T14" fmla="*/ 371 w 390"/>
              <a:gd name="T15" fmla="*/ 0 h 445"/>
              <a:gd name="T16" fmla="*/ 221 w 390"/>
              <a:gd name="T17" fmla="*/ 151 h 445"/>
              <a:gd name="T18" fmla="*/ 221 w 390"/>
              <a:gd name="T19" fmla="*/ 151 h 445"/>
              <a:gd name="T20" fmla="*/ 168 w 390"/>
              <a:gd name="T21" fmla="*/ 151 h 445"/>
              <a:gd name="T22" fmla="*/ 141 w 390"/>
              <a:gd name="T23" fmla="*/ 178 h 445"/>
              <a:gd name="T24" fmla="*/ 141 w 390"/>
              <a:gd name="T25" fmla="*/ 444 h 445"/>
              <a:gd name="T26" fmla="*/ 248 w 390"/>
              <a:gd name="T27" fmla="*/ 444 h 445"/>
              <a:gd name="T28" fmla="*/ 248 w 390"/>
              <a:gd name="T29" fmla="*/ 178 h 445"/>
              <a:gd name="T30" fmla="*/ 221 w 390"/>
              <a:gd name="T31" fmla="*/ 151 h 445"/>
              <a:gd name="T32" fmla="*/ 70 w 390"/>
              <a:gd name="T33" fmla="*/ 302 h 445"/>
              <a:gd name="T34" fmla="*/ 70 w 390"/>
              <a:gd name="T35" fmla="*/ 302 h 445"/>
              <a:gd name="T36" fmla="*/ 17 w 390"/>
              <a:gd name="T37" fmla="*/ 302 h 445"/>
              <a:gd name="T38" fmla="*/ 0 w 390"/>
              <a:gd name="T39" fmla="*/ 319 h 445"/>
              <a:gd name="T40" fmla="*/ 0 w 390"/>
              <a:gd name="T41" fmla="*/ 444 h 445"/>
              <a:gd name="T42" fmla="*/ 97 w 390"/>
              <a:gd name="T43" fmla="*/ 444 h 445"/>
              <a:gd name="T44" fmla="*/ 97 w 390"/>
              <a:gd name="T45" fmla="*/ 319 h 445"/>
              <a:gd name="T46" fmla="*/ 70 w 390"/>
              <a:gd name="T47" fmla="*/ 302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0" h="445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34290" tIns="17145" rIns="34290" bIns="1714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CAC786-E264-8380-CD68-4B9C4777CBB0}"/>
              </a:ext>
            </a:extLst>
          </p:cNvPr>
          <p:cNvSpPr txBox="1"/>
          <p:nvPr userDrawn="1"/>
        </p:nvSpPr>
        <p:spPr>
          <a:xfrm>
            <a:off x="788988" y="1373264"/>
            <a:ext cx="1075936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1"/>
                </a:solidFill>
              </a:rPr>
              <a:t>Le besoin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18B965-695F-EDE8-F0A1-8179E9E3291B}"/>
              </a:ext>
            </a:extLst>
          </p:cNvPr>
          <p:cNvSpPr txBox="1"/>
          <p:nvPr userDrawn="1"/>
        </p:nvSpPr>
        <p:spPr>
          <a:xfrm>
            <a:off x="788988" y="2858940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1"/>
                </a:solidFill>
              </a:rPr>
              <a:t>Notre approche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A83653F-1E2D-CEC7-E374-44694EA56EC3}"/>
              </a:ext>
            </a:extLst>
          </p:cNvPr>
          <p:cNvSpPr txBox="1"/>
          <p:nvPr userDrawn="1"/>
        </p:nvSpPr>
        <p:spPr>
          <a:xfrm>
            <a:off x="788988" y="4892882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1"/>
                </a:solidFill>
              </a:rPr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30795351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397D66B-9911-5E07-B7C0-4F5898FE5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53" y="1620831"/>
            <a:ext cx="2606294" cy="322732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9FE2B1E-4523-DBB5-EE33-00AD5FF8460F}"/>
              </a:ext>
            </a:extLst>
          </p:cNvPr>
          <p:cNvSpPr txBox="1"/>
          <p:nvPr userDrawn="1"/>
        </p:nvSpPr>
        <p:spPr>
          <a:xfrm>
            <a:off x="4604244" y="6369634"/>
            <a:ext cx="2983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4102469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êt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A505E3-CAC3-9D14-2310-3B9E5E5DE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650874"/>
            <a:ext cx="4377908" cy="43779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15932252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03DD93-1E3E-EACC-7DD4-AF5196B260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9301" y="650875"/>
            <a:ext cx="3290358" cy="43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57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456725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8FA8A2-46EA-C4B5-2ED9-00FB693141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1" y="612461"/>
            <a:ext cx="3538649" cy="43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878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23/05/2023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BA08614-19D5-F1B6-C9B4-41AE0ECDD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98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559487-FFAF-9004-049F-02454F24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303" y="1531088"/>
            <a:ext cx="11669393" cy="464587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2BE8B6-177C-761E-6F1C-F3F02A5F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1303" y="6356350"/>
            <a:ext cx="2743200" cy="365125"/>
          </a:xfrm>
        </p:spPr>
        <p:txBody>
          <a:bodyPr/>
          <a:lstStyle/>
          <a:p>
            <a:fld id="{DCF2D877-55A7-4280-9761-FC7FF1D56B23}" type="datetime1">
              <a:rPr lang="fr-FR" smtClean="0"/>
              <a:t>23/05/2023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C9EA5-1E0E-FDBC-45A1-017B3CD4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AE3CC8-7DAE-391C-6FD1-A6358755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7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F2E53A6-2456-7D83-32E4-E2D05CBD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317C058-D8F3-CC27-818C-09DCF165A148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rgbClr val="7999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F3D61B73-0515-AA37-7C97-83AECF96DA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4710A95-1151-0E93-3B4E-4B0C74EADE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41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A90439-E433-1E60-DBD5-0A47D2A54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055" y="1520456"/>
            <a:ext cx="5782745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5DA2C1-382A-FDD5-DF0E-FEADFDF41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0456"/>
            <a:ext cx="5758496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EBE020-139E-FC55-9B9D-E94A4688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D1F58CE8-8F4C-45E8-9484-15E46BADA532}" type="datetime1">
              <a:rPr lang="fr-FR" smtClean="0"/>
              <a:t>23/05/2023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0059D6-B00E-5053-DE57-A52862B4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3605E4-186E-761D-AFC2-2E75FDA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6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5B18CC4-EEEA-73A7-94C4-6F9892D1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0E8DE64-82C0-A85F-43E6-846305A3D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0844031-FBE1-4A65-39B5-2892F8676FE3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rgbClr val="7999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BF2A5468-BC9E-09AF-D327-A491F45B3B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586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63E9AE-2E85-060A-2622-670846D50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4" y="1425987"/>
            <a:ext cx="5736272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9004B4-18BC-77C0-920C-F1C26212E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304" y="2223687"/>
            <a:ext cx="5736272" cy="396597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21FA98-C4CD-F07E-AE38-067CFFF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25987"/>
            <a:ext cx="5758496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9A5810-EC86-B1CF-0947-21471B539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223687"/>
            <a:ext cx="5758495" cy="39659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29D839-43CA-A05E-2039-547DD667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BFE5-FCAC-485A-8E27-AEBF934396AA}" type="datetime1">
              <a:rPr lang="fr-FR" smtClean="0"/>
              <a:t>23/05/2023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1553BD-4A83-AC24-8877-2721F63A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E6E38C-959C-E1D4-0F0C-E4507732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47EE4A6-DA09-7BAA-7FF3-7DB5E7BA913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08344"/>
            <a:ext cx="105156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itre 15">
            <a:extLst>
              <a:ext uri="{FF2B5EF4-FFF2-40B4-BE49-F238E27FC236}">
                <a16:creationId xmlns:a16="http://schemas.microsoft.com/office/drawing/2014/main" id="{3E2E0BE2-F355-9418-AA38-CD45CA4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35723"/>
            <a:ext cx="10867441" cy="62370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40987D09-4FAC-029B-3A06-926A6F28C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AAF30529-FF07-8227-843C-1D2ED707CB7C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rgbClr val="7999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BDB30804-9E6C-C0EF-FC42-4887BD9B2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2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03DD93-1E3E-EACC-7DD4-AF5196B260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9301" y="650875"/>
            <a:ext cx="3290358" cy="43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225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6C0FFB-0DDD-EBDF-B9C4-1131FAC8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318530"/>
            <a:ext cx="3813544" cy="8947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73A85E-56A5-810A-57B3-33F3F9BD1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0" y="318530"/>
            <a:ext cx="6774497" cy="583771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E768DC-E327-074B-E53B-A7602EB23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302" y="1504555"/>
            <a:ext cx="4615498" cy="4651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D2C517-4516-8DB0-89CA-BB978D35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409-CF71-4D6F-8F18-DD3F156122B0}" type="datetime1">
              <a:rPr lang="fr-FR" smtClean="0"/>
              <a:t>23/05/2023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B69917-F2F6-9E8D-D4B8-383D9F17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BA92F1-B53C-53E3-9C19-07D462D5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4C3890C-4016-D57A-E91D-A40889B3108C}"/>
              </a:ext>
            </a:extLst>
          </p:cNvPr>
          <p:cNvCxnSpPr>
            <a:cxnSpLocks/>
          </p:cNvCxnSpPr>
          <p:nvPr userDrawn="1"/>
        </p:nvCxnSpPr>
        <p:spPr>
          <a:xfrm>
            <a:off x="261302" y="1358915"/>
            <a:ext cx="4615498" cy="0"/>
          </a:xfrm>
          <a:prstGeom prst="line">
            <a:avLst/>
          </a:prstGeom>
          <a:ln w="57150">
            <a:solidFill>
              <a:srgbClr val="7999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B182F153-1F79-6F83-8B65-50FFDE9971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939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23/05/2023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883AF4A-A2CD-5300-5637-5820E0097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988" y="1731963"/>
            <a:ext cx="6335712" cy="958850"/>
          </a:xfrm>
        </p:spPr>
        <p:txBody>
          <a:bodyPr>
            <a:noAutofit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100"/>
            </a:lvl2pPr>
            <a:lvl3pPr>
              <a:spcBef>
                <a:spcPts val="200"/>
              </a:spcBef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8942EFBE-030A-8170-EE92-4D5972201C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8988" y="3194129"/>
            <a:ext cx="6335712" cy="1560975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AE27D1C1-4A94-0140-CFA0-FD3D549670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8988" y="5230712"/>
            <a:ext cx="6335712" cy="951808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E07A1DE-390A-6465-CE4B-0384E332917F}"/>
              </a:ext>
            </a:extLst>
          </p:cNvPr>
          <p:cNvCxnSpPr>
            <a:cxnSpLocks/>
          </p:cNvCxnSpPr>
          <p:nvPr userDrawn="1"/>
        </p:nvCxnSpPr>
        <p:spPr>
          <a:xfrm>
            <a:off x="788988" y="1376020"/>
            <a:ext cx="0" cy="685695"/>
          </a:xfrm>
          <a:prstGeom prst="line">
            <a:avLst/>
          </a:prstGeom>
          <a:ln w="57150">
            <a:solidFill>
              <a:srgbClr val="7999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DDF9651-1EA0-A2EE-98E7-66492F211CF2}"/>
              </a:ext>
            </a:extLst>
          </p:cNvPr>
          <p:cNvCxnSpPr>
            <a:cxnSpLocks/>
          </p:cNvCxnSpPr>
          <p:nvPr userDrawn="1"/>
        </p:nvCxnSpPr>
        <p:spPr>
          <a:xfrm>
            <a:off x="788988" y="2839177"/>
            <a:ext cx="0" cy="685695"/>
          </a:xfrm>
          <a:prstGeom prst="line">
            <a:avLst/>
          </a:prstGeom>
          <a:ln w="57150">
            <a:solidFill>
              <a:srgbClr val="7999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0B39CE6-F414-E073-5F3D-3547B874F7A2}"/>
              </a:ext>
            </a:extLst>
          </p:cNvPr>
          <p:cNvCxnSpPr>
            <a:cxnSpLocks/>
          </p:cNvCxnSpPr>
          <p:nvPr userDrawn="1"/>
        </p:nvCxnSpPr>
        <p:spPr>
          <a:xfrm>
            <a:off x="788988" y="4887863"/>
            <a:ext cx="0" cy="685695"/>
          </a:xfrm>
          <a:prstGeom prst="line">
            <a:avLst/>
          </a:prstGeom>
          <a:ln w="57150">
            <a:solidFill>
              <a:srgbClr val="7999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8937BF8-4DBE-22F9-D5DC-109E07B389F9}"/>
              </a:ext>
            </a:extLst>
          </p:cNvPr>
          <p:cNvSpPr/>
          <p:nvPr userDrawn="1"/>
        </p:nvSpPr>
        <p:spPr>
          <a:xfrm>
            <a:off x="7418716" y="1376020"/>
            <a:ext cx="4511981" cy="4806500"/>
          </a:xfrm>
          <a:prstGeom prst="roundRect">
            <a:avLst>
              <a:gd name="adj" fmla="val 2710"/>
            </a:avLst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A8EC9D0-0131-3370-3C73-009005F2C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  <p:sp>
        <p:nvSpPr>
          <p:cNvPr id="2" name="Shape 2550">
            <a:extLst>
              <a:ext uri="{FF2B5EF4-FFF2-40B4-BE49-F238E27FC236}">
                <a16:creationId xmlns:a16="http://schemas.microsoft.com/office/drawing/2014/main" id="{03A25A71-158D-FD92-80B0-11CD012B46A4}"/>
              </a:ext>
            </a:extLst>
          </p:cNvPr>
          <p:cNvSpPr/>
          <p:nvPr userDrawn="1"/>
        </p:nvSpPr>
        <p:spPr>
          <a:xfrm>
            <a:off x="301297" y="1382572"/>
            <a:ext cx="312533" cy="349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7999CB"/>
          </a:solidFill>
          <a:ln w="12700">
            <a:solidFill>
              <a:srgbClr val="7999CB"/>
            </a:solidFill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7" name="Freeform 97">
            <a:extLst>
              <a:ext uri="{FF2B5EF4-FFF2-40B4-BE49-F238E27FC236}">
                <a16:creationId xmlns:a16="http://schemas.microsoft.com/office/drawing/2014/main" id="{CAEDC4A4-0CBE-9E45-E540-35A7C8BEB19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9382" y="2839177"/>
            <a:ext cx="312533" cy="341999"/>
          </a:xfrm>
          <a:custGeom>
            <a:avLst/>
            <a:gdLst>
              <a:gd name="T0" fmla="*/ 383 w 472"/>
              <a:gd name="T1" fmla="*/ 309 h 501"/>
              <a:gd name="T2" fmla="*/ 383 w 472"/>
              <a:gd name="T3" fmla="*/ 309 h 501"/>
              <a:gd name="T4" fmla="*/ 295 w 472"/>
              <a:gd name="T5" fmla="*/ 353 h 501"/>
              <a:gd name="T6" fmla="*/ 192 w 472"/>
              <a:gd name="T7" fmla="*/ 294 h 501"/>
              <a:gd name="T8" fmla="*/ 206 w 472"/>
              <a:gd name="T9" fmla="*/ 250 h 501"/>
              <a:gd name="T10" fmla="*/ 192 w 472"/>
              <a:gd name="T11" fmla="*/ 221 h 501"/>
              <a:gd name="T12" fmla="*/ 310 w 472"/>
              <a:gd name="T13" fmla="*/ 162 h 501"/>
              <a:gd name="T14" fmla="*/ 383 w 472"/>
              <a:gd name="T15" fmla="*/ 191 h 501"/>
              <a:gd name="T16" fmla="*/ 471 w 472"/>
              <a:gd name="T17" fmla="*/ 88 h 501"/>
              <a:gd name="T18" fmla="*/ 383 w 472"/>
              <a:gd name="T19" fmla="*/ 0 h 501"/>
              <a:gd name="T20" fmla="*/ 280 w 472"/>
              <a:gd name="T21" fmla="*/ 88 h 501"/>
              <a:gd name="T22" fmla="*/ 280 w 472"/>
              <a:gd name="T23" fmla="*/ 117 h 501"/>
              <a:gd name="T24" fmla="*/ 177 w 472"/>
              <a:gd name="T25" fmla="*/ 176 h 501"/>
              <a:gd name="T26" fmla="*/ 103 w 472"/>
              <a:gd name="T27" fmla="*/ 147 h 501"/>
              <a:gd name="T28" fmla="*/ 0 w 472"/>
              <a:gd name="T29" fmla="*/ 250 h 501"/>
              <a:gd name="T30" fmla="*/ 103 w 472"/>
              <a:gd name="T31" fmla="*/ 353 h 501"/>
              <a:gd name="T32" fmla="*/ 162 w 472"/>
              <a:gd name="T33" fmla="*/ 323 h 501"/>
              <a:gd name="T34" fmla="*/ 162 w 472"/>
              <a:gd name="T35" fmla="*/ 323 h 501"/>
              <a:gd name="T36" fmla="*/ 280 w 472"/>
              <a:gd name="T37" fmla="*/ 397 h 501"/>
              <a:gd name="T38" fmla="*/ 280 w 472"/>
              <a:gd name="T39" fmla="*/ 412 h 501"/>
              <a:gd name="T40" fmla="*/ 383 w 472"/>
              <a:gd name="T41" fmla="*/ 500 h 501"/>
              <a:gd name="T42" fmla="*/ 471 w 472"/>
              <a:gd name="T43" fmla="*/ 412 h 501"/>
              <a:gd name="T44" fmla="*/ 383 w 472"/>
              <a:gd name="T45" fmla="*/ 309 h 501"/>
              <a:gd name="T46" fmla="*/ 383 w 472"/>
              <a:gd name="T47" fmla="*/ 29 h 501"/>
              <a:gd name="T48" fmla="*/ 383 w 472"/>
              <a:gd name="T49" fmla="*/ 29 h 501"/>
              <a:gd name="T50" fmla="*/ 442 w 472"/>
              <a:gd name="T51" fmla="*/ 88 h 501"/>
              <a:gd name="T52" fmla="*/ 383 w 472"/>
              <a:gd name="T53" fmla="*/ 147 h 501"/>
              <a:gd name="T54" fmla="*/ 324 w 472"/>
              <a:gd name="T55" fmla="*/ 88 h 501"/>
              <a:gd name="T56" fmla="*/ 383 w 472"/>
              <a:gd name="T57" fmla="*/ 29 h 501"/>
              <a:gd name="T58" fmla="*/ 103 w 472"/>
              <a:gd name="T59" fmla="*/ 309 h 501"/>
              <a:gd name="T60" fmla="*/ 103 w 472"/>
              <a:gd name="T61" fmla="*/ 309 h 501"/>
              <a:gd name="T62" fmla="*/ 44 w 472"/>
              <a:gd name="T63" fmla="*/ 250 h 501"/>
              <a:gd name="T64" fmla="*/ 103 w 472"/>
              <a:gd name="T65" fmla="*/ 191 h 501"/>
              <a:gd name="T66" fmla="*/ 162 w 472"/>
              <a:gd name="T67" fmla="*/ 250 h 501"/>
              <a:gd name="T68" fmla="*/ 103 w 472"/>
              <a:gd name="T69" fmla="*/ 309 h 501"/>
              <a:gd name="T70" fmla="*/ 383 w 472"/>
              <a:gd name="T71" fmla="*/ 471 h 501"/>
              <a:gd name="T72" fmla="*/ 383 w 472"/>
              <a:gd name="T73" fmla="*/ 471 h 501"/>
              <a:gd name="T74" fmla="*/ 324 w 472"/>
              <a:gd name="T75" fmla="*/ 412 h 501"/>
              <a:gd name="T76" fmla="*/ 383 w 472"/>
              <a:gd name="T77" fmla="*/ 353 h 501"/>
              <a:gd name="T78" fmla="*/ 442 w 472"/>
              <a:gd name="T79" fmla="*/ 412 h 501"/>
              <a:gd name="T80" fmla="*/ 383 w 472"/>
              <a:gd name="T81" fmla="*/ 47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2" h="501">
                <a:moveTo>
                  <a:pt x="383" y="309"/>
                </a:moveTo>
                <a:lnTo>
                  <a:pt x="383" y="309"/>
                </a:lnTo>
                <a:cubicBezTo>
                  <a:pt x="339" y="309"/>
                  <a:pt x="310" y="323"/>
                  <a:pt x="295" y="353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192" y="280"/>
                  <a:pt x="206" y="264"/>
                  <a:pt x="206" y="250"/>
                </a:cubicBezTo>
                <a:cubicBezTo>
                  <a:pt x="206" y="235"/>
                  <a:pt x="206" y="235"/>
                  <a:pt x="192" y="221"/>
                </a:cubicBezTo>
                <a:cubicBezTo>
                  <a:pt x="310" y="162"/>
                  <a:pt x="310" y="162"/>
                  <a:pt x="310" y="162"/>
                </a:cubicBezTo>
                <a:cubicBezTo>
                  <a:pt x="324" y="176"/>
                  <a:pt x="353" y="191"/>
                  <a:pt x="383" y="191"/>
                </a:cubicBezTo>
                <a:cubicBezTo>
                  <a:pt x="427" y="191"/>
                  <a:pt x="471" y="147"/>
                  <a:pt x="471" y="88"/>
                </a:cubicBezTo>
                <a:cubicBezTo>
                  <a:pt x="471" y="44"/>
                  <a:pt x="427" y="0"/>
                  <a:pt x="383" y="0"/>
                </a:cubicBezTo>
                <a:cubicBezTo>
                  <a:pt x="324" y="0"/>
                  <a:pt x="280" y="44"/>
                  <a:pt x="280" y="88"/>
                </a:cubicBezTo>
                <a:cubicBezTo>
                  <a:pt x="280" y="103"/>
                  <a:pt x="280" y="117"/>
                  <a:pt x="280" y="117"/>
                </a:cubicBezTo>
                <a:cubicBezTo>
                  <a:pt x="177" y="176"/>
                  <a:pt x="177" y="176"/>
                  <a:pt x="177" y="176"/>
                </a:cubicBezTo>
                <a:cubicBezTo>
                  <a:pt x="162" y="162"/>
                  <a:pt x="133" y="147"/>
                  <a:pt x="103" y="147"/>
                </a:cubicBezTo>
                <a:cubicBezTo>
                  <a:pt x="44" y="147"/>
                  <a:pt x="0" y="191"/>
                  <a:pt x="0" y="250"/>
                </a:cubicBezTo>
                <a:cubicBezTo>
                  <a:pt x="0" y="309"/>
                  <a:pt x="44" y="353"/>
                  <a:pt x="103" y="353"/>
                </a:cubicBezTo>
                <a:cubicBezTo>
                  <a:pt x="133" y="353"/>
                  <a:pt x="148" y="338"/>
                  <a:pt x="162" y="323"/>
                </a:cubicBezTo>
                <a:lnTo>
                  <a:pt x="162" y="323"/>
                </a:lnTo>
                <a:cubicBezTo>
                  <a:pt x="280" y="397"/>
                  <a:pt x="280" y="397"/>
                  <a:pt x="280" y="397"/>
                </a:cubicBezTo>
                <a:cubicBezTo>
                  <a:pt x="280" y="397"/>
                  <a:pt x="280" y="397"/>
                  <a:pt x="280" y="412"/>
                </a:cubicBezTo>
                <a:cubicBezTo>
                  <a:pt x="280" y="456"/>
                  <a:pt x="324" y="500"/>
                  <a:pt x="383" y="500"/>
                </a:cubicBezTo>
                <a:cubicBezTo>
                  <a:pt x="427" y="500"/>
                  <a:pt x="471" y="456"/>
                  <a:pt x="471" y="412"/>
                </a:cubicBezTo>
                <a:cubicBezTo>
                  <a:pt x="471" y="353"/>
                  <a:pt x="427" y="309"/>
                  <a:pt x="383" y="309"/>
                </a:cubicBezTo>
                <a:close/>
                <a:moveTo>
                  <a:pt x="383" y="29"/>
                </a:moveTo>
                <a:lnTo>
                  <a:pt x="383" y="29"/>
                </a:lnTo>
                <a:cubicBezTo>
                  <a:pt x="412" y="29"/>
                  <a:pt x="442" y="59"/>
                  <a:pt x="442" y="88"/>
                </a:cubicBezTo>
                <a:cubicBezTo>
                  <a:pt x="442" y="132"/>
                  <a:pt x="412" y="147"/>
                  <a:pt x="383" y="147"/>
                </a:cubicBezTo>
                <a:cubicBezTo>
                  <a:pt x="339" y="147"/>
                  <a:pt x="324" y="132"/>
                  <a:pt x="324" y="88"/>
                </a:cubicBezTo>
                <a:cubicBezTo>
                  <a:pt x="324" y="59"/>
                  <a:pt x="339" y="29"/>
                  <a:pt x="383" y="29"/>
                </a:cubicBezTo>
                <a:close/>
                <a:moveTo>
                  <a:pt x="103" y="309"/>
                </a:moveTo>
                <a:lnTo>
                  <a:pt x="103" y="309"/>
                </a:lnTo>
                <a:cubicBezTo>
                  <a:pt x="74" y="309"/>
                  <a:pt x="44" y="280"/>
                  <a:pt x="44" y="250"/>
                </a:cubicBezTo>
                <a:cubicBezTo>
                  <a:pt x="44" y="221"/>
                  <a:pt x="74" y="191"/>
                  <a:pt x="103" y="191"/>
                </a:cubicBezTo>
                <a:cubicBezTo>
                  <a:pt x="133" y="191"/>
                  <a:pt x="162" y="221"/>
                  <a:pt x="162" y="250"/>
                </a:cubicBezTo>
                <a:cubicBezTo>
                  <a:pt x="162" y="280"/>
                  <a:pt x="133" y="309"/>
                  <a:pt x="103" y="309"/>
                </a:cubicBezTo>
                <a:close/>
                <a:moveTo>
                  <a:pt x="383" y="471"/>
                </a:moveTo>
                <a:lnTo>
                  <a:pt x="383" y="471"/>
                </a:lnTo>
                <a:cubicBezTo>
                  <a:pt x="339" y="471"/>
                  <a:pt x="324" y="441"/>
                  <a:pt x="324" y="412"/>
                </a:cubicBezTo>
                <a:cubicBezTo>
                  <a:pt x="324" y="368"/>
                  <a:pt x="339" y="353"/>
                  <a:pt x="383" y="353"/>
                </a:cubicBezTo>
                <a:cubicBezTo>
                  <a:pt x="412" y="353"/>
                  <a:pt x="442" y="368"/>
                  <a:pt x="442" y="412"/>
                </a:cubicBezTo>
                <a:cubicBezTo>
                  <a:pt x="442" y="441"/>
                  <a:pt x="412" y="471"/>
                  <a:pt x="383" y="471"/>
                </a:cubicBezTo>
                <a:close/>
              </a:path>
            </a:pathLst>
          </a:custGeom>
          <a:solidFill>
            <a:srgbClr val="7999CB"/>
          </a:solidFill>
          <a:ln>
            <a:solidFill>
              <a:srgbClr val="7999CB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" name="Freeform 166">
            <a:extLst>
              <a:ext uri="{FF2B5EF4-FFF2-40B4-BE49-F238E27FC236}">
                <a16:creationId xmlns:a16="http://schemas.microsoft.com/office/drawing/2014/main" id="{F2049144-405F-972C-233A-446F6DA656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1297" y="4894430"/>
            <a:ext cx="312533" cy="340544"/>
          </a:xfrm>
          <a:custGeom>
            <a:avLst/>
            <a:gdLst>
              <a:gd name="T0" fmla="*/ 371 w 390"/>
              <a:gd name="T1" fmla="*/ 0 h 445"/>
              <a:gd name="T2" fmla="*/ 371 w 390"/>
              <a:gd name="T3" fmla="*/ 0 h 445"/>
              <a:gd name="T4" fmla="*/ 310 w 390"/>
              <a:gd name="T5" fmla="*/ 0 h 445"/>
              <a:gd name="T6" fmla="*/ 292 w 390"/>
              <a:gd name="T7" fmla="*/ 28 h 445"/>
              <a:gd name="T8" fmla="*/ 292 w 390"/>
              <a:gd name="T9" fmla="*/ 444 h 445"/>
              <a:gd name="T10" fmla="*/ 389 w 390"/>
              <a:gd name="T11" fmla="*/ 444 h 445"/>
              <a:gd name="T12" fmla="*/ 389 w 390"/>
              <a:gd name="T13" fmla="*/ 28 h 445"/>
              <a:gd name="T14" fmla="*/ 371 w 390"/>
              <a:gd name="T15" fmla="*/ 0 h 445"/>
              <a:gd name="T16" fmla="*/ 221 w 390"/>
              <a:gd name="T17" fmla="*/ 151 h 445"/>
              <a:gd name="T18" fmla="*/ 221 w 390"/>
              <a:gd name="T19" fmla="*/ 151 h 445"/>
              <a:gd name="T20" fmla="*/ 168 w 390"/>
              <a:gd name="T21" fmla="*/ 151 h 445"/>
              <a:gd name="T22" fmla="*/ 141 w 390"/>
              <a:gd name="T23" fmla="*/ 178 h 445"/>
              <a:gd name="T24" fmla="*/ 141 w 390"/>
              <a:gd name="T25" fmla="*/ 444 h 445"/>
              <a:gd name="T26" fmla="*/ 248 w 390"/>
              <a:gd name="T27" fmla="*/ 444 h 445"/>
              <a:gd name="T28" fmla="*/ 248 w 390"/>
              <a:gd name="T29" fmla="*/ 178 h 445"/>
              <a:gd name="T30" fmla="*/ 221 w 390"/>
              <a:gd name="T31" fmla="*/ 151 h 445"/>
              <a:gd name="T32" fmla="*/ 70 w 390"/>
              <a:gd name="T33" fmla="*/ 302 h 445"/>
              <a:gd name="T34" fmla="*/ 70 w 390"/>
              <a:gd name="T35" fmla="*/ 302 h 445"/>
              <a:gd name="T36" fmla="*/ 17 w 390"/>
              <a:gd name="T37" fmla="*/ 302 h 445"/>
              <a:gd name="T38" fmla="*/ 0 w 390"/>
              <a:gd name="T39" fmla="*/ 319 h 445"/>
              <a:gd name="T40" fmla="*/ 0 w 390"/>
              <a:gd name="T41" fmla="*/ 444 h 445"/>
              <a:gd name="T42" fmla="*/ 97 w 390"/>
              <a:gd name="T43" fmla="*/ 444 h 445"/>
              <a:gd name="T44" fmla="*/ 97 w 390"/>
              <a:gd name="T45" fmla="*/ 319 h 445"/>
              <a:gd name="T46" fmla="*/ 70 w 390"/>
              <a:gd name="T47" fmla="*/ 302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0" h="445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rgbClr val="7999CB"/>
          </a:solidFill>
          <a:ln>
            <a:solidFill>
              <a:srgbClr val="7999CB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34290" tIns="17145" rIns="34290" bIns="1714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31BB8FA-90F2-892E-03A3-7FE463E9F69D}"/>
              </a:ext>
            </a:extLst>
          </p:cNvPr>
          <p:cNvSpPr txBox="1"/>
          <p:nvPr userDrawn="1"/>
        </p:nvSpPr>
        <p:spPr>
          <a:xfrm>
            <a:off x="788988" y="1373264"/>
            <a:ext cx="1075936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rgbClr val="7999CB"/>
                </a:solidFill>
              </a:rPr>
              <a:t>Le besoin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BF15A46-EA45-B754-9BF2-8E21EAD99618}"/>
              </a:ext>
            </a:extLst>
          </p:cNvPr>
          <p:cNvSpPr txBox="1"/>
          <p:nvPr userDrawn="1"/>
        </p:nvSpPr>
        <p:spPr>
          <a:xfrm>
            <a:off x="788988" y="2858940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rgbClr val="7999CB"/>
                </a:solidFill>
              </a:rPr>
              <a:t>Notre approche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3DE01E6-8978-4DC6-9800-CAA00FA46521}"/>
              </a:ext>
            </a:extLst>
          </p:cNvPr>
          <p:cNvSpPr txBox="1"/>
          <p:nvPr userDrawn="1"/>
        </p:nvSpPr>
        <p:spPr>
          <a:xfrm>
            <a:off x="788988" y="4892882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rgbClr val="7999CB"/>
                </a:solidFill>
              </a:rPr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14636982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397D66B-9911-5E07-B7C0-4F5898FE5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53" y="1620831"/>
            <a:ext cx="2606294" cy="322732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9FE2B1E-4523-DBB5-EE33-00AD5FF8460F}"/>
              </a:ext>
            </a:extLst>
          </p:cNvPr>
          <p:cNvSpPr txBox="1"/>
          <p:nvPr userDrawn="1"/>
        </p:nvSpPr>
        <p:spPr>
          <a:xfrm>
            <a:off x="4604244" y="6369634"/>
            <a:ext cx="2983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38186929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êt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A505E3-CAC3-9D14-2310-3B9E5E5DE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650874"/>
            <a:ext cx="4377908" cy="43779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23826304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03DD93-1E3E-EACC-7DD4-AF5196B260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9301" y="650875"/>
            <a:ext cx="3290358" cy="43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45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456725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8FA8A2-46EA-C4B5-2ED9-00FB693141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1" y="612461"/>
            <a:ext cx="3538649" cy="43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044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23/05/2023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BA08614-19D5-F1B6-C9B4-41AE0ECDD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460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559487-FFAF-9004-049F-02454F24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303" y="1531088"/>
            <a:ext cx="11669393" cy="464587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2BE8B6-177C-761E-6F1C-F3F02A5F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1303" y="6356350"/>
            <a:ext cx="2743200" cy="365125"/>
          </a:xfrm>
        </p:spPr>
        <p:txBody>
          <a:bodyPr/>
          <a:lstStyle/>
          <a:p>
            <a:fld id="{DCF2D877-55A7-4280-9761-FC7FF1D56B23}" type="datetime1">
              <a:rPr lang="fr-FR" smtClean="0"/>
              <a:t>23/05/2023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C9EA5-1E0E-FDBC-45A1-017B3CD4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AE3CC8-7DAE-391C-6FD1-A6358755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7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F2E53A6-2456-7D83-32E4-E2D05CBD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317C058-D8F3-CC27-818C-09DCF165A148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F3D61B73-0515-AA37-7C97-83AECF96DA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4710A95-1151-0E93-3B4E-4B0C74EADE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76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A90439-E433-1E60-DBD5-0A47D2A54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055" y="1520456"/>
            <a:ext cx="5782745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5DA2C1-382A-FDD5-DF0E-FEADFDF41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0456"/>
            <a:ext cx="5758496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EBE020-139E-FC55-9B9D-E94A4688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D1F58CE8-8F4C-45E8-9484-15E46BADA532}" type="datetime1">
              <a:rPr lang="fr-FR" smtClean="0"/>
              <a:t>23/05/2023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0059D6-B00E-5053-DE57-A52862B4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3605E4-186E-761D-AFC2-2E75FDA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6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5B18CC4-EEEA-73A7-94C4-6F9892D1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0E8DE64-82C0-A85F-43E6-846305A3D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0A53192B-8BD6-6726-4278-48EE00184B83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9B452D40-B120-2F7D-3E91-96FB1FA69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027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63E9AE-2E85-060A-2622-670846D50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4" y="1425987"/>
            <a:ext cx="5736272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9004B4-18BC-77C0-920C-F1C26212E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304" y="2223687"/>
            <a:ext cx="5736272" cy="396597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21FA98-C4CD-F07E-AE38-067CFFF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25987"/>
            <a:ext cx="5758496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9A5810-EC86-B1CF-0947-21471B539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223687"/>
            <a:ext cx="5758495" cy="39659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29D839-43CA-A05E-2039-547DD667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BFE5-FCAC-485A-8E27-AEBF934396AA}" type="datetime1">
              <a:rPr lang="fr-FR" smtClean="0"/>
              <a:t>23/05/2023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1553BD-4A83-AC24-8877-2721F63A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E6E38C-959C-E1D4-0F0C-E4507732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47EE4A6-DA09-7BAA-7FF3-7DB5E7BA913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08344"/>
            <a:ext cx="105156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itre 15">
            <a:extLst>
              <a:ext uri="{FF2B5EF4-FFF2-40B4-BE49-F238E27FC236}">
                <a16:creationId xmlns:a16="http://schemas.microsoft.com/office/drawing/2014/main" id="{3E2E0BE2-F355-9418-AA38-CD45CA4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35723"/>
            <a:ext cx="10867441" cy="62370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40987D09-4FAC-029B-3A06-926A6F28C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EB85D11-7921-2F57-CE5E-2A04763E7A3A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AD72C3D1-697B-A0A9-FE62-A57AB672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36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456725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8FA8A2-46EA-C4B5-2ED9-00FB693141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1" y="612461"/>
            <a:ext cx="3538649" cy="43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603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6C0FFB-0DDD-EBDF-B9C4-1131FAC8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318530"/>
            <a:ext cx="3813544" cy="8947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73A85E-56A5-810A-57B3-33F3F9BD1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0" y="318530"/>
            <a:ext cx="6774497" cy="583771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E768DC-E327-074B-E53B-A7602EB23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302" y="1504555"/>
            <a:ext cx="4615498" cy="4651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D2C517-4516-8DB0-89CA-BB978D35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409-CF71-4D6F-8F18-DD3F156122B0}" type="datetime1">
              <a:rPr lang="fr-FR" smtClean="0"/>
              <a:t>23/05/2023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B69917-F2F6-9E8D-D4B8-383D9F17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BA92F1-B53C-53E3-9C19-07D462D5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4C3890C-4016-D57A-E91D-A40889B3108C}"/>
              </a:ext>
            </a:extLst>
          </p:cNvPr>
          <p:cNvCxnSpPr>
            <a:cxnSpLocks/>
          </p:cNvCxnSpPr>
          <p:nvPr userDrawn="1"/>
        </p:nvCxnSpPr>
        <p:spPr>
          <a:xfrm>
            <a:off x="261302" y="1358915"/>
            <a:ext cx="4615498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E1C7F381-816E-F7C1-8A61-4B2A7B1F38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02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23/05/2023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883AF4A-A2CD-5300-5637-5820E0097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988" y="1731963"/>
            <a:ext cx="6335712" cy="958850"/>
          </a:xfrm>
        </p:spPr>
        <p:txBody>
          <a:bodyPr>
            <a:noAutofit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100"/>
            </a:lvl2pPr>
            <a:lvl3pPr>
              <a:spcBef>
                <a:spcPts val="200"/>
              </a:spcBef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8942EFBE-030A-8170-EE92-4D5972201C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8988" y="3194129"/>
            <a:ext cx="6335712" cy="1560975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AE27D1C1-4A94-0140-CFA0-FD3D549670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8988" y="5230712"/>
            <a:ext cx="6335712" cy="951808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E07A1DE-390A-6465-CE4B-0384E332917F}"/>
              </a:ext>
            </a:extLst>
          </p:cNvPr>
          <p:cNvCxnSpPr>
            <a:cxnSpLocks/>
          </p:cNvCxnSpPr>
          <p:nvPr userDrawn="1"/>
        </p:nvCxnSpPr>
        <p:spPr>
          <a:xfrm>
            <a:off x="788988" y="1376020"/>
            <a:ext cx="0" cy="685695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DDF9651-1EA0-A2EE-98E7-66492F211CF2}"/>
              </a:ext>
            </a:extLst>
          </p:cNvPr>
          <p:cNvCxnSpPr>
            <a:cxnSpLocks/>
          </p:cNvCxnSpPr>
          <p:nvPr userDrawn="1"/>
        </p:nvCxnSpPr>
        <p:spPr>
          <a:xfrm>
            <a:off x="788988" y="2839177"/>
            <a:ext cx="0" cy="685695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0B39CE6-F414-E073-5F3D-3547B874F7A2}"/>
              </a:ext>
            </a:extLst>
          </p:cNvPr>
          <p:cNvCxnSpPr>
            <a:cxnSpLocks/>
          </p:cNvCxnSpPr>
          <p:nvPr userDrawn="1"/>
        </p:nvCxnSpPr>
        <p:spPr>
          <a:xfrm>
            <a:off x="788988" y="4887863"/>
            <a:ext cx="0" cy="685695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8937BF8-4DBE-22F9-D5DC-109E07B389F9}"/>
              </a:ext>
            </a:extLst>
          </p:cNvPr>
          <p:cNvSpPr/>
          <p:nvPr userDrawn="1"/>
        </p:nvSpPr>
        <p:spPr>
          <a:xfrm>
            <a:off x="7418716" y="1376020"/>
            <a:ext cx="4511981" cy="4806500"/>
          </a:xfrm>
          <a:prstGeom prst="roundRect">
            <a:avLst>
              <a:gd name="adj" fmla="val 2710"/>
            </a:avLst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8BDA153-13C7-5784-058D-DC599A60F1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  <p:sp>
        <p:nvSpPr>
          <p:cNvPr id="2" name="Shape 2550">
            <a:extLst>
              <a:ext uri="{FF2B5EF4-FFF2-40B4-BE49-F238E27FC236}">
                <a16:creationId xmlns:a16="http://schemas.microsoft.com/office/drawing/2014/main" id="{E3BBE564-42A2-DB0D-B318-D7A4E45A066A}"/>
              </a:ext>
            </a:extLst>
          </p:cNvPr>
          <p:cNvSpPr/>
          <p:nvPr userDrawn="1"/>
        </p:nvSpPr>
        <p:spPr>
          <a:xfrm>
            <a:off x="301297" y="1382572"/>
            <a:ext cx="312533" cy="349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accent3"/>
            </a:solidFill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8" name="Freeform 97">
            <a:extLst>
              <a:ext uri="{FF2B5EF4-FFF2-40B4-BE49-F238E27FC236}">
                <a16:creationId xmlns:a16="http://schemas.microsoft.com/office/drawing/2014/main" id="{1AC8A69D-9705-F466-B5E8-A053F61841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9382" y="2839177"/>
            <a:ext cx="312533" cy="341999"/>
          </a:xfrm>
          <a:custGeom>
            <a:avLst/>
            <a:gdLst>
              <a:gd name="T0" fmla="*/ 383 w 472"/>
              <a:gd name="T1" fmla="*/ 309 h 501"/>
              <a:gd name="T2" fmla="*/ 383 w 472"/>
              <a:gd name="T3" fmla="*/ 309 h 501"/>
              <a:gd name="T4" fmla="*/ 295 w 472"/>
              <a:gd name="T5" fmla="*/ 353 h 501"/>
              <a:gd name="T6" fmla="*/ 192 w 472"/>
              <a:gd name="T7" fmla="*/ 294 h 501"/>
              <a:gd name="T8" fmla="*/ 206 w 472"/>
              <a:gd name="T9" fmla="*/ 250 h 501"/>
              <a:gd name="T10" fmla="*/ 192 w 472"/>
              <a:gd name="T11" fmla="*/ 221 h 501"/>
              <a:gd name="T12" fmla="*/ 310 w 472"/>
              <a:gd name="T13" fmla="*/ 162 h 501"/>
              <a:gd name="T14" fmla="*/ 383 w 472"/>
              <a:gd name="T15" fmla="*/ 191 h 501"/>
              <a:gd name="T16" fmla="*/ 471 w 472"/>
              <a:gd name="T17" fmla="*/ 88 h 501"/>
              <a:gd name="T18" fmla="*/ 383 w 472"/>
              <a:gd name="T19" fmla="*/ 0 h 501"/>
              <a:gd name="T20" fmla="*/ 280 w 472"/>
              <a:gd name="T21" fmla="*/ 88 h 501"/>
              <a:gd name="T22" fmla="*/ 280 w 472"/>
              <a:gd name="T23" fmla="*/ 117 h 501"/>
              <a:gd name="T24" fmla="*/ 177 w 472"/>
              <a:gd name="T25" fmla="*/ 176 h 501"/>
              <a:gd name="T26" fmla="*/ 103 w 472"/>
              <a:gd name="T27" fmla="*/ 147 h 501"/>
              <a:gd name="T28" fmla="*/ 0 w 472"/>
              <a:gd name="T29" fmla="*/ 250 h 501"/>
              <a:gd name="T30" fmla="*/ 103 w 472"/>
              <a:gd name="T31" fmla="*/ 353 h 501"/>
              <a:gd name="T32" fmla="*/ 162 w 472"/>
              <a:gd name="T33" fmla="*/ 323 h 501"/>
              <a:gd name="T34" fmla="*/ 162 w 472"/>
              <a:gd name="T35" fmla="*/ 323 h 501"/>
              <a:gd name="T36" fmla="*/ 280 w 472"/>
              <a:gd name="T37" fmla="*/ 397 h 501"/>
              <a:gd name="T38" fmla="*/ 280 w 472"/>
              <a:gd name="T39" fmla="*/ 412 h 501"/>
              <a:gd name="T40" fmla="*/ 383 w 472"/>
              <a:gd name="T41" fmla="*/ 500 h 501"/>
              <a:gd name="T42" fmla="*/ 471 w 472"/>
              <a:gd name="T43" fmla="*/ 412 h 501"/>
              <a:gd name="T44" fmla="*/ 383 w 472"/>
              <a:gd name="T45" fmla="*/ 309 h 501"/>
              <a:gd name="T46" fmla="*/ 383 w 472"/>
              <a:gd name="T47" fmla="*/ 29 h 501"/>
              <a:gd name="T48" fmla="*/ 383 w 472"/>
              <a:gd name="T49" fmla="*/ 29 h 501"/>
              <a:gd name="T50" fmla="*/ 442 w 472"/>
              <a:gd name="T51" fmla="*/ 88 h 501"/>
              <a:gd name="T52" fmla="*/ 383 w 472"/>
              <a:gd name="T53" fmla="*/ 147 h 501"/>
              <a:gd name="T54" fmla="*/ 324 w 472"/>
              <a:gd name="T55" fmla="*/ 88 h 501"/>
              <a:gd name="T56" fmla="*/ 383 w 472"/>
              <a:gd name="T57" fmla="*/ 29 h 501"/>
              <a:gd name="T58" fmla="*/ 103 w 472"/>
              <a:gd name="T59" fmla="*/ 309 h 501"/>
              <a:gd name="T60" fmla="*/ 103 w 472"/>
              <a:gd name="T61" fmla="*/ 309 h 501"/>
              <a:gd name="T62" fmla="*/ 44 w 472"/>
              <a:gd name="T63" fmla="*/ 250 h 501"/>
              <a:gd name="T64" fmla="*/ 103 w 472"/>
              <a:gd name="T65" fmla="*/ 191 h 501"/>
              <a:gd name="T66" fmla="*/ 162 w 472"/>
              <a:gd name="T67" fmla="*/ 250 h 501"/>
              <a:gd name="T68" fmla="*/ 103 w 472"/>
              <a:gd name="T69" fmla="*/ 309 h 501"/>
              <a:gd name="T70" fmla="*/ 383 w 472"/>
              <a:gd name="T71" fmla="*/ 471 h 501"/>
              <a:gd name="T72" fmla="*/ 383 w 472"/>
              <a:gd name="T73" fmla="*/ 471 h 501"/>
              <a:gd name="T74" fmla="*/ 324 w 472"/>
              <a:gd name="T75" fmla="*/ 412 h 501"/>
              <a:gd name="T76" fmla="*/ 383 w 472"/>
              <a:gd name="T77" fmla="*/ 353 h 501"/>
              <a:gd name="T78" fmla="*/ 442 w 472"/>
              <a:gd name="T79" fmla="*/ 412 h 501"/>
              <a:gd name="T80" fmla="*/ 383 w 472"/>
              <a:gd name="T81" fmla="*/ 47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2" h="501">
                <a:moveTo>
                  <a:pt x="383" y="309"/>
                </a:moveTo>
                <a:lnTo>
                  <a:pt x="383" y="309"/>
                </a:lnTo>
                <a:cubicBezTo>
                  <a:pt x="339" y="309"/>
                  <a:pt x="310" y="323"/>
                  <a:pt x="295" y="353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192" y="280"/>
                  <a:pt x="206" y="264"/>
                  <a:pt x="206" y="250"/>
                </a:cubicBezTo>
                <a:cubicBezTo>
                  <a:pt x="206" y="235"/>
                  <a:pt x="206" y="235"/>
                  <a:pt x="192" y="221"/>
                </a:cubicBezTo>
                <a:cubicBezTo>
                  <a:pt x="310" y="162"/>
                  <a:pt x="310" y="162"/>
                  <a:pt x="310" y="162"/>
                </a:cubicBezTo>
                <a:cubicBezTo>
                  <a:pt x="324" y="176"/>
                  <a:pt x="353" y="191"/>
                  <a:pt x="383" y="191"/>
                </a:cubicBezTo>
                <a:cubicBezTo>
                  <a:pt x="427" y="191"/>
                  <a:pt x="471" y="147"/>
                  <a:pt x="471" y="88"/>
                </a:cubicBezTo>
                <a:cubicBezTo>
                  <a:pt x="471" y="44"/>
                  <a:pt x="427" y="0"/>
                  <a:pt x="383" y="0"/>
                </a:cubicBezTo>
                <a:cubicBezTo>
                  <a:pt x="324" y="0"/>
                  <a:pt x="280" y="44"/>
                  <a:pt x="280" y="88"/>
                </a:cubicBezTo>
                <a:cubicBezTo>
                  <a:pt x="280" y="103"/>
                  <a:pt x="280" y="117"/>
                  <a:pt x="280" y="117"/>
                </a:cubicBezTo>
                <a:cubicBezTo>
                  <a:pt x="177" y="176"/>
                  <a:pt x="177" y="176"/>
                  <a:pt x="177" y="176"/>
                </a:cubicBezTo>
                <a:cubicBezTo>
                  <a:pt x="162" y="162"/>
                  <a:pt x="133" y="147"/>
                  <a:pt x="103" y="147"/>
                </a:cubicBezTo>
                <a:cubicBezTo>
                  <a:pt x="44" y="147"/>
                  <a:pt x="0" y="191"/>
                  <a:pt x="0" y="250"/>
                </a:cubicBezTo>
                <a:cubicBezTo>
                  <a:pt x="0" y="309"/>
                  <a:pt x="44" y="353"/>
                  <a:pt x="103" y="353"/>
                </a:cubicBezTo>
                <a:cubicBezTo>
                  <a:pt x="133" y="353"/>
                  <a:pt x="148" y="338"/>
                  <a:pt x="162" y="323"/>
                </a:cubicBezTo>
                <a:lnTo>
                  <a:pt x="162" y="323"/>
                </a:lnTo>
                <a:cubicBezTo>
                  <a:pt x="280" y="397"/>
                  <a:pt x="280" y="397"/>
                  <a:pt x="280" y="397"/>
                </a:cubicBezTo>
                <a:cubicBezTo>
                  <a:pt x="280" y="397"/>
                  <a:pt x="280" y="397"/>
                  <a:pt x="280" y="412"/>
                </a:cubicBezTo>
                <a:cubicBezTo>
                  <a:pt x="280" y="456"/>
                  <a:pt x="324" y="500"/>
                  <a:pt x="383" y="500"/>
                </a:cubicBezTo>
                <a:cubicBezTo>
                  <a:pt x="427" y="500"/>
                  <a:pt x="471" y="456"/>
                  <a:pt x="471" y="412"/>
                </a:cubicBezTo>
                <a:cubicBezTo>
                  <a:pt x="471" y="353"/>
                  <a:pt x="427" y="309"/>
                  <a:pt x="383" y="309"/>
                </a:cubicBezTo>
                <a:close/>
                <a:moveTo>
                  <a:pt x="383" y="29"/>
                </a:moveTo>
                <a:lnTo>
                  <a:pt x="383" y="29"/>
                </a:lnTo>
                <a:cubicBezTo>
                  <a:pt x="412" y="29"/>
                  <a:pt x="442" y="59"/>
                  <a:pt x="442" y="88"/>
                </a:cubicBezTo>
                <a:cubicBezTo>
                  <a:pt x="442" y="132"/>
                  <a:pt x="412" y="147"/>
                  <a:pt x="383" y="147"/>
                </a:cubicBezTo>
                <a:cubicBezTo>
                  <a:pt x="339" y="147"/>
                  <a:pt x="324" y="132"/>
                  <a:pt x="324" y="88"/>
                </a:cubicBezTo>
                <a:cubicBezTo>
                  <a:pt x="324" y="59"/>
                  <a:pt x="339" y="29"/>
                  <a:pt x="383" y="29"/>
                </a:cubicBezTo>
                <a:close/>
                <a:moveTo>
                  <a:pt x="103" y="309"/>
                </a:moveTo>
                <a:lnTo>
                  <a:pt x="103" y="309"/>
                </a:lnTo>
                <a:cubicBezTo>
                  <a:pt x="74" y="309"/>
                  <a:pt x="44" y="280"/>
                  <a:pt x="44" y="250"/>
                </a:cubicBezTo>
                <a:cubicBezTo>
                  <a:pt x="44" y="221"/>
                  <a:pt x="74" y="191"/>
                  <a:pt x="103" y="191"/>
                </a:cubicBezTo>
                <a:cubicBezTo>
                  <a:pt x="133" y="191"/>
                  <a:pt x="162" y="221"/>
                  <a:pt x="162" y="250"/>
                </a:cubicBezTo>
                <a:cubicBezTo>
                  <a:pt x="162" y="280"/>
                  <a:pt x="133" y="309"/>
                  <a:pt x="103" y="309"/>
                </a:cubicBezTo>
                <a:close/>
                <a:moveTo>
                  <a:pt x="383" y="471"/>
                </a:moveTo>
                <a:lnTo>
                  <a:pt x="383" y="471"/>
                </a:lnTo>
                <a:cubicBezTo>
                  <a:pt x="339" y="471"/>
                  <a:pt x="324" y="441"/>
                  <a:pt x="324" y="412"/>
                </a:cubicBezTo>
                <a:cubicBezTo>
                  <a:pt x="324" y="368"/>
                  <a:pt x="339" y="353"/>
                  <a:pt x="383" y="353"/>
                </a:cubicBezTo>
                <a:cubicBezTo>
                  <a:pt x="412" y="353"/>
                  <a:pt x="442" y="368"/>
                  <a:pt x="442" y="412"/>
                </a:cubicBezTo>
                <a:cubicBezTo>
                  <a:pt x="442" y="441"/>
                  <a:pt x="412" y="471"/>
                  <a:pt x="383" y="471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" name="Freeform 166">
            <a:extLst>
              <a:ext uri="{FF2B5EF4-FFF2-40B4-BE49-F238E27FC236}">
                <a16:creationId xmlns:a16="http://schemas.microsoft.com/office/drawing/2014/main" id="{0AE0E3A9-6A0C-51F2-C851-E0D0AD9CE63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1297" y="4894430"/>
            <a:ext cx="312533" cy="340544"/>
          </a:xfrm>
          <a:custGeom>
            <a:avLst/>
            <a:gdLst>
              <a:gd name="T0" fmla="*/ 371 w 390"/>
              <a:gd name="T1" fmla="*/ 0 h 445"/>
              <a:gd name="T2" fmla="*/ 371 w 390"/>
              <a:gd name="T3" fmla="*/ 0 h 445"/>
              <a:gd name="T4" fmla="*/ 310 w 390"/>
              <a:gd name="T5" fmla="*/ 0 h 445"/>
              <a:gd name="T6" fmla="*/ 292 w 390"/>
              <a:gd name="T7" fmla="*/ 28 h 445"/>
              <a:gd name="T8" fmla="*/ 292 w 390"/>
              <a:gd name="T9" fmla="*/ 444 h 445"/>
              <a:gd name="T10" fmla="*/ 389 w 390"/>
              <a:gd name="T11" fmla="*/ 444 h 445"/>
              <a:gd name="T12" fmla="*/ 389 w 390"/>
              <a:gd name="T13" fmla="*/ 28 h 445"/>
              <a:gd name="T14" fmla="*/ 371 w 390"/>
              <a:gd name="T15" fmla="*/ 0 h 445"/>
              <a:gd name="T16" fmla="*/ 221 w 390"/>
              <a:gd name="T17" fmla="*/ 151 h 445"/>
              <a:gd name="T18" fmla="*/ 221 w 390"/>
              <a:gd name="T19" fmla="*/ 151 h 445"/>
              <a:gd name="T20" fmla="*/ 168 w 390"/>
              <a:gd name="T21" fmla="*/ 151 h 445"/>
              <a:gd name="T22" fmla="*/ 141 w 390"/>
              <a:gd name="T23" fmla="*/ 178 h 445"/>
              <a:gd name="T24" fmla="*/ 141 w 390"/>
              <a:gd name="T25" fmla="*/ 444 h 445"/>
              <a:gd name="T26" fmla="*/ 248 w 390"/>
              <a:gd name="T27" fmla="*/ 444 h 445"/>
              <a:gd name="T28" fmla="*/ 248 w 390"/>
              <a:gd name="T29" fmla="*/ 178 h 445"/>
              <a:gd name="T30" fmla="*/ 221 w 390"/>
              <a:gd name="T31" fmla="*/ 151 h 445"/>
              <a:gd name="T32" fmla="*/ 70 w 390"/>
              <a:gd name="T33" fmla="*/ 302 h 445"/>
              <a:gd name="T34" fmla="*/ 70 w 390"/>
              <a:gd name="T35" fmla="*/ 302 h 445"/>
              <a:gd name="T36" fmla="*/ 17 w 390"/>
              <a:gd name="T37" fmla="*/ 302 h 445"/>
              <a:gd name="T38" fmla="*/ 0 w 390"/>
              <a:gd name="T39" fmla="*/ 319 h 445"/>
              <a:gd name="T40" fmla="*/ 0 w 390"/>
              <a:gd name="T41" fmla="*/ 444 h 445"/>
              <a:gd name="T42" fmla="*/ 97 w 390"/>
              <a:gd name="T43" fmla="*/ 444 h 445"/>
              <a:gd name="T44" fmla="*/ 97 w 390"/>
              <a:gd name="T45" fmla="*/ 319 h 445"/>
              <a:gd name="T46" fmla="*/ 70 w 390"/>
              <a:gd name="T47" fmla="*/ 302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0" h="445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34290" tIns="17145" rIns="34290" bIns="1714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E91C181-CE0E-149F-C844-77FA94484175}"/>
              </a:ext>
            </a:extLst>
          </p:cNvPr>
          <p:cNvSpPr txBox="1"/>
          <p:nvPr userDrawn="1"/>
        </p:nvSpPr>
        <p:spPr>
          <a:xfrm>
            <a:off x="788988" y="1373264"/>
            <a:ext cx="1075936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3"/>
                </a:solidFill>
              </a:rPr>
              <a:t>Le besoin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8462C82-D864-5F9B-A17C-279C62B974D0}"/>
              </a:ext>
            </a:extLst>
          </p:cNvPr>
          <p:cNvSpPr txBox="1"/>
          <p:nvPr userDrawn="1"/>
        </p:nvSpPr>
        <p:spPr>
          <a:xfrm>
            <a:off x="788988" y="2858940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3"/>
                </a:solidFill>
              </a:rPr>
              <a:t>Notre approche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249D35D-DE22-6807-792D-3B63D3867E41}"/>
              </a:ext>
            </a:extLst>
          </p:cNvPr>
          <p:cNvSpPr txBox="1"/>
          <p:nvPr userDrawn="1"/>
        </p:nvSpPr>
        <p:spPr>
          <a:xfrm>
            <a:off x="788988" y="4892882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3"/>
                </a:solidFill>
              </a:rPr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32368472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397D66B-9911-5E07-B7C0-4F5898FE5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53" y="1620831"/>
            <a:ext cx="2606294" cy="322732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9FE2B1E-4523-DBB5-EE33-00AD5FF8460F}"/>
              </a:ext>
            </a:extLst>
          </p:cNvPr>
          <p:cNvSpPr txBox="1"/>
          <p:nvPr userDrawn="1"/>
        </p:nvSpPr>
        <p:spPr>
          <a:xfrm>
            <a:off x="4604244" y="6369634"/>
            <a:ext cx="2983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3664143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êt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A505E3-CAC3-9D14-2310-3B9E5E5DE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650874"/>
            <a:ext cx="4377908" cy="43779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1802008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302BC9-7810-6356-4BA8-70AD1B9E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12365" y="6301212"/>
            <a:ext cx="374834" cy="475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081890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03DD93-1E3E-EACC-7DD4-AF5196B260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9301" y="650875"/>
            <a:ext cx="3290358" cy="43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086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EEBE8-7EA5-181E-B2DB-B42DECF4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908" y="650875"/>
            <a:ext cx="7509291" cy="153193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366FD-010E-4E46-54D4-0A26A57B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909" y="2332036"/>
            <a:ext cx="7509291" cy="3969175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E625E3B-0104-4027-D0CF-0BBC92DE7DC1}"/>
              </a:ext>
            </a:extLst>
          </p:cNvPr>
          <p:cNvSpPr txBox="1"/>
          <p:nvPr userDrawn="1"/>
        </p:nvSpPr>
        <p:spPr>
          <a:xfrm>
            <a:off x="9456725" y="6369634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8FA8A2-46EA-C4B5-2ED9-00FB693141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1" y="612461"/>
            <a:ext cx="3538649" cy="43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694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23/05/2023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BA08614-19D5-F1B6-C9B4-41AE0ECDD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216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559487-FFAF-9004-049F-02454F24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303" y="1531088"/>
            <a:ext cx="11669393" cy="464587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2BE8B6-177C-761E-6F1C-F3F02A5F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1303" y="6356350"/>
            <a:ext cx="2743200" cy="365125"/>
          </a:xfrm>
        </p:spPr>
        <p:txBody>
          <a:bodyPr/>
          <a:lstStyle/>
          <a:p>
            <a:fld id="{DCF2D877-55A7-4280-9761-FC7FF1D56B23}" type="datetime1">
              <a:rPr lang="fr-FR" smtClean="0"/>
              <a:t>23/05/2023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C9EA5-1E0E-FDBC-45A1-017B3CD4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AE3CC8-7DAE-391C-6FD1-A6358755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7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F2E53A6-2456-7D83-32E4-E2D05CBD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317C058-D8F3-CC27-818C-09DCF165A148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F3D61B73-0515-AA37-7C97-83AECF96DA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4710A95-1151-0E93-3B4E-4B0C74EADE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881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A90439-E433-1E60-DBD5-0A47D2A54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055" y="1520456"/>
            <a:ext cx="5782745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5DA2C1-382A-FDD5-DF0E-FEADFDF41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0456"/>
            <a:ext cx="5758496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EBE020-139E-FC55-9B9D-E94A4688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D1F58CE8-8F4C-45E8-9484-15E46BADA532}" type="datetime1">
              <a:rPr lang="fr-FR" smtClean="0"/>
              <a:t>23/05/2023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0059D6-B00E-5053-DE57-A52862B4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3605E4-186E-761D-AFC2-2E75FDA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6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5B18CC4-EEEA-73A7-94C4-6F9892D1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0E8DE64-82C0-A85F-43E6-846305A3D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95BB695-EEB6-742B-30B3-6AA30895627A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16EC8E6D-952E-FD35-D14F-316354B50C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462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63E9AE-2E85-060A-2622-670846D50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4" y="1425987"/>
            <a:ext cx="5736272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9004B4-18BC-77C0-920C-F1C26212E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304" y="2223687"/>
            <a:ext cx="5736272" cy="396597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21FA98-C4CD-F07E-AE38-067CFFF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25987"/>
            <a:ext cx="5758496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9A5810-EC86-B1CF-0947-21471B539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223687"/>
            <a:ext cx="5758495" cy="39659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29D839-43CA-A05E-2039-547DD667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BFE5-FCAC-485A-8E27-AEBF934396AA}" type="datetime1">
              <a:rPr lang="fr-FR" smtClean="0"/>
              <a:t>23/05/2023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1553BD-4A83-AC24-8877-2721F63A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E6E38C-959C-E1D4-0F0C-E4507732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47EE4A6-DA09-7BAA-7FF3-7DB5E7BA913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08344"/>
            <a:ext cx="105156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itre 15">
            <a:extLst>
              <a:ext uri="{FF2B5EF4-FFF2-40B4-BE49-F238E27FC236}">
                <a16:creationId xmlns:a16="http://schemas.microsoft.com/office/drawing/2014/main" id="{3E2E0BE2-F355-9418-AA38-CD45CA4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35723"/>
            <a:ext cx="10867441" cy="62370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40987D09-4FAC-029B-3A06-926A6F28C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20D38BBD-9CDA-E298-5E9B-8F992B86CB4C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A1852688-F93C-3C49-E9A4-18D05AEE7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9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23/05/2023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1E30C5-00FC-DACB-6E6A-6624BEFFEA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867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6C0FFB-0DDD-EBDF-B9C4-1131FAC8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318530"/>
            <a:ext cx="3813544" cy="8947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73A85E-56A5-810A-57B3-33F3F9BD1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0" y="318530"/>
            <a:ext cx="6774497" cy="583771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E768DC-E327-074B-E53B-A7602EB23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302" y="1504555"/>
            <a:ext cx="4615498" cy="4651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D2C517-4516-8DB0-89CA-BB978D35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409-CF71-4D6F-8F18-DD3F156122B0}" type="datetime1">
              <a:rPr lang="fr-FR" smtClean="0"/>
              <a:t>23/05/2023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B69917-F2F6-9E8D-D4B8-383D9F17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BA92F1-B53C-53E3-9C19-07D462D5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4C3890C-4016-D57A-E91D-A40889B3108C}"/>
              </a:ext>
            </a:extLst>
          </p:cNvPr>
          <p:cNvCxnSpPr>
            <a:cxnSpLocks/>
          </p:cNvCxnSpPr>
          <p:nvPr userDrawn="1"/>
        </p:nvCxnSpPr>
        <p:spPr>
          <a:xfrm>
            <a:off x="261302" y="1358915"/>
            <a:ext cx="461549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9880E9E7-8361-29BD-F2BB-8EB3576B48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095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F8611A-EB0B-FEE6-8172-5A79C4C3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8F3230D4-045D-4F5F-B7DD-867668423751}" type="datetime1">
              <a:rPr lang="fr-FR" smtClean="0"/>
              <a:t>23/05/2023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F8FD81-54F0-950A-6EE9-9FCD766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1BF664-0B27-AD16-6F9F-87F6D486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8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7A96FD-7266-E854-B78E-D25EC36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883AF4A-A2CD-5300-5637-5820E0097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988" y="1731963"/>
            <a:ext cx="6335712" cy="958850"/>
          </a:xfrm>
        </p:spPr>
        <p:txBody>
          <a:bodyPr>
            <a:noAutofit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100"/>
            </a:lvl2pPr>
            <a:lvl3pPr>
              <a:spcBef>
                <a:spcPts val="200"/>
              </a:spcBef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8942EFBE-030A-8170-EE92-4D5972201C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8988" y="3194129"/>
            <a:ext cx="6335712" cy="1560975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AE27D1C1-4A94-0140-CFA0-FD3D549670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8988" y="5230712"/>
            <a:ext cx="6335712" cy="951808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E07A1DE-390A-6465-CE4B-0384E332917F}"/>
              </a:ext>
            </a:extLst>
          </p:cNvPr>
          <p:cNvCxnSpPr>
            <a:cxnSpLocks/>
          </p:cNvCxnSpPr>
          <p:nvPr userDrawn="1"/>
        </p:nvCxnSpPr>
        <p:spPr>
          <a:xfrm>
            <a:off x="788988" y="1376020"/>
            <a:ext cx="0" cy="685695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DDF9651-1EA0-A2EE-98E7-66492F211CF2}"/>
              </a:ext>
            </a:extLst>
          </p:cNvPr>
          <p:cNvCxnSpPr>
            <a:cxnSpLocks/>
          </p:cNvCxnSpPr>
          <p:nvPr userDrawn="1"/>
        </p:nvCxnSpPr>
        <p:spPr>
          <a:xfrm>
            <a:off x="788988" y="2839177"/>
            <a:ext cx="0" cy="685695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0B39CE6-F414-E073-5F3D-3547B874F7A2}"/>
              </a:ext>
            </a:extLst>
          </p:cNvPr>
          <p:cNvCxnSpPr>
            <a:cxnSpLocks/>
          </p:cNvCxnSpPr>
          <p:nvPr userDrawn="1"/>
        </p:nvCxnSpPr>
        <p:spPr>
          <a:xfrm>
            <a:off x="788988" y="4887863"/>
            <a:ext cx="0" cy="685695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8937BF8-4DBE-22F9-D5DC-109E07B389F9}"/>
              </a:ext>
            </a:extLst>
          </p:cNvPr>
          <p:cNvSpPr/>
          <p:nvPr userDrawn="1"/>
        </p:nvSpPr>
        <p:spPr>
          <a:xfrm>
            <a:off x="7418716" y="1376020"/>
            <a:ext cx="4511981" cy="4806500"/>
          </a:xfrm>
          <a:prstGeom prst="roundRect">
            <a:avLst>
              <a:gd name="adj" fmla="val 2710"/>
            </a:avLst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8DB1914-3774-7E83-4069-15015EBF67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  <p:sp>
        <p:nvSpPr>
          <p:cNvPr id="2" name="Shape 2550">
            <a:extLst>
              <a:ext uri="{FF2B5EF4-FFF2-40B4-BE49-F238E27FC236}">
                <a16:creationId xmlns:a16="http://schemas.microsoft.com/office/drawing/2014/main" id="{A4D0E4F1-58AB-8B26-5EED-6BE168A09661}"/>
              </a:ext>
            </a:extLst>
          </p:cNvPr>
          <p:cNvSpPr/>
          <p:nvPr userDrawn="1"/>
        </p:nvSpPr>
        <p:spPr>
          <a:xfrm>
            <a:off x="301297" y="1382572"/>
            <a:ext cx="312533" cy="349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accent4"/>
            </a:solidFill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7" name="Freeform 97">
            <a:extLst>
              <a:ext uri="{FF2B5EF4-FFF2-40B4-BE49-F238E27FC236}">
                <a16:creationId xmlns:a16="http://schemas.microsoft.com/office/drawing/2014/main" id="{F8C716A8-818C-FCAA-4969-30FA2D89017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9382" y="2839177"/>
            <a:ext cx="312533" cy="341999"/>
          </a:xfrm>
          <a:custGeom>
            <a:avLst/>
            <a:gdLst>
              <a:gd name="T0" fmla="*/ 383 w 472"/>
              <a:gd name="T1" fmla="*/ 309 h 501"/>
              <a:gd name="T2" fmla="*/ 383 w 472"/>
              <a:gd name="T3" fmla="*/ 309 h 501"/>
              <a:gd name="T4" fmla="*/ 295 w 472"/>
              <a:gd name="T5" fmla="*/ 353 h 501"/>
              <a:gd name="T6" fmla="*/ 192 w 472"/>
              <a:gd name="T7" fmla="*/ 294 h 501"/>
              <a:gd name="T8" fmla="*/ 206 w 472"/>
              <a:gd name="T9" fmla="*/ 250 h 501"/>
              <a:gd name="T10" fmla="*/ 192 w 472"/>
              <a:gd name="T11" fmla="*/ 221 h 501"/>
              <a:gd name="T12" fmla="*/ 310 w 472"/>
              <a:gd name="T13" fmla="*/ 162 h 501"/>
              <a:gd name="T14" fmla="*/ 383 w 472"/>
              <a:gd name="T15" fmla="*/ 191 h 501"/>
              <a:gd name="T16" fmla="*/ 471 w 472"/>
              <a:gd name="T17" fmla="*/ 88 h 501"/>
              <a:gd name="T18" fmla="*/ 383 w 472"/>
              <a:gd name="T19" fmla="*/ 0 h 501"/>
              <a:gd name="T20" fmla="*/ 280 w 472"/>
              <a:gd name="T21" fmla="*/ 88 h 501"/>
              <a:gd name="T22" fmla="*/ 280 w 472"/>
              <a:gd name="T23" fmla="*/ 117 h 501"/>
              <a:gd name="T24" fmla="*/ 177 w 472"/>
              <a:gd name="T25" fmla="*/ 176 h 501"/>
              <a:gd name="T26" fmla="*/ 103 w 472"/>
              <a:gd name="T27" fmla="*/ 147 h 501"/>
              <a:gd name="T28" fmla="*/ 0 w 472"/>
              <a:gd name="T29" fmla="*/ 250 h 501"/>
              <a:gd name="T30" fmla="*/ 103 w 472"/>
              <a:gd name="T31" fmla="*/ 353 h 501"/>
              <a:gd name="T32" fmla="*/ 162 w 472"/>
              <a:gd name="T33" fmla="*/ 323 h 501"/>
              <a:gd name="T34" fmla="*/ 162 w 472"/>
              <a:gd name="T35" fmla="*/ 323 h 501"/>
              <a:gd name="T36" fmla="*/ 280 w 472"/>
              <a:gd name="T37" fmla="*/ 397 h 501"/>
              <a:gd name="T38" fmla="*/ 280 w 472"/>
              <a:gd name="T39" fmla="*/ 412 h 501"/>
              <a:gd name="T40" fmla="*/ 383 w 472"/>
              <a:gd name="T41" fmla="*/ 500 h 501"/>
              <a:gd name="T42" fmla="*/ 471 w 472"/>
              <a:gd name="T43" fmla="*/ 412 h 501"/>
              <a:gd name="T44" fmla="*/ 383 w 472"/>
              <a:gd name="T45" fmla="*/ 309 h 501"/>
              <a:gd name="T46" fmla="*/ 383 w 472"/>
              <a:gd name="T47" fmla="*/ 29 h 501"/>
              <a:gd name="T48" fmla="*/ 383 w 472"/>
              <a:gd name="T49" fmla="*/ 29 h 501"/>
              <a:gd name="T50" fmla="*/ 442 w 472"/>
              <a:gd name="T51" fmla="*/ 88 h 501"/>
              <a:gd name="T52" fmla="*/ 383 w 472"/>
              <a:gd name="T53" fmla="*/ 147 h 501"/>
              <a:gd name="T54" fmla="*/ 324 w 472"/>
              <a:gd name="T55" fmla="*/ 88 h 501"/>
              <a:gd name="T56" fmla="*/ 383 w 472"/>
              <a:gd name="T57" fmla="*/ 29 h 501"/>
              <a:gd name="T58" fmla="*/ 103 w 472"/>
              <a:gd name="T59" fmla="*/ 309 h 501"/>
              <a:gd name="T60" fmla="*/ 103 w 472"/>
              <a:gd name="T61" fmla="*/ 309 h 501"/>
              <a:gd name="T62" fmla="*/ 44 w 472"/>
              <a:gd name="T63" fmla="*/ 250 h 501"/>
              <a:gd name="T64" fmla="*/ 103 w 472"/>
              <a:gd name="T65" fmla="*/ 191 h 501"/>
              <a:gd name="T66" fmla="*/ 162 w 472"/>
              <a:gd name="T67" fmla="*/ 250 h 501"/>
              <a:gd name="T68" fmla="*/ 103 w 472"/>
              <a:gd name="T69" fmla="*/ 309 h 501"/>
              <a:gd name="T70" fmla="*/ 383 w 472"/>
              <a:gd name="T71" fmla="*/ 471 h 501"/>
              <a:gd name="T72" fmla="*/ 383 w 472"/>
              <a:gd name="T73" fmla="*/ 471 h 501"/>
              <a:gd name="T74" fmla="*/ 324 w 472"/>
              <a:gd name="T75" fmla="*/ 412 h 501"/>
              <a:gd name="T76" fmla="*/ 383 w 472"/>
              <a:gd name="T77" fmla="*/ 353 h 501"/>
              <a:gd name="T78" fmla="*/ 442 w 472"/>
              <a:gd name="T79" fmla="*/ 412 h 501"/>
              <a:gd name="T80" fmla="*/ 383 w 472"/>
              <a:gd name="T81" fmla="*/ 47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2" h="501">
                <a:moveTo>
                  <a:pt x="383" y="309"/>
                </a:moveTo>
                <a:lnTo>
                  <a:pt x="383" y="309"/>
                </a:lnTo>
                <a:cubicBezTo>
                  <a:pt x="339" y="309"/>
                  <a:pt x="310" y="323"/>
                  <a:pt x="295" y="353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192" y="280"/>
                  <a:pt x="206" y="264"/>
                  <a:pt x="206" y="250"/>
                </a:cubicBezTo>
                <a:cubicBezTo>
                  <a:pt x="206" y="235"/>
                  <a:pt x="206" y="235"/>
                  <a:pt x="192" y="221"/>
                </a:cubicBezTo>
                <a:cubicBezTo>
                  <a:pt x="310" y="162"/>
                  <a:pt x="310" y="162"/>
                  <a:pt x="310" y="162"/>
                </a:cubicBezTo>
                <a:cubicBezTo>
                  <a:pt x="324" y="176"/>
                  <a:pt x="353" y="191"/>
                  <a:pt x="383" y="191"/>
                </a:cubicBezTo>
                <a:cubicBezTo>
                  <a:pt x="427" y="191"/>
                  <a:pt x="471" y="147"/>
                  <a:pt x="471" y="88"/>
                </a:cubicBezTo>
                <a:cubicBezTo>
                  <a:pt x="471" y="44"/>
                  <a:pt x="427" y="0"/>
                  <a:pt x="383" y="0"/>
                </a:cubicBezTo>
                <a:cubicBezTo>
                  <a:pt x="324" y="0"/>
                  <a:pt x="280" y="44"/>
                  <a:pt x="280" y="88"/>
                </a:cubicBezTo>
                <a:cubicBezTo>
                  <a:pt x="280" y="103"/>
                  <a:pt x="280" y="117"/>
                  <a:pt x="280" y="117"/>
                </a:cubicBezTo>
                <a:cubicBezTo>
                  <a:pt x="177" y="176"/>
                  <a:pt x="177" y="176"/>
                  <a:pt x="177" y="176"/>
                </a:cubicBezTo>
                <a:cubicBezTo>
                  <a:pt x="162" y="162"/>
                  <a:pt x="133" y="147"/>
                  <a:pt x="103" y="147"/>
                </a:cubicBezTo>
                <a:cubicBezTo>
                  <a:pt x="44" y="147"/>
                  <a:pt x="0" y="191"/>
                  <a:pt x="0" y="250"/>
                </a:cubicBezTo>
                <a:cubicBezTo>
                  <a:pt x="0" y="309"/>
                  <a:pt x="44" y="353"/>
                  <a:pt x="103" y="353"/>
                </a:cubicBezTo>
                <a:cubicBezTo>
                  <a:pt x="133" y="353"/>
                  <a:pt x="148" y="338"/>
                  <a:pt x="162" y="323"/>
                </a:cubicBezTo>
                <a:lnTo>
                  <a:pt x="162" y="323"/>
                </a:lnTo>
                <a:cubicBezTo>
                  <a:pt x="280" y="397"/>
                  <a:pt x="280" y="397"/>
                  <a:pt x="280" y="397"/>
                </a:cubicBezTo>
                <a:cubicBezTo>
                  <a:pt x="280" y="397"/>
                  <a:pt x="280" y="397"/>
                  <a:pt x="280" y="412"/>
                </a:cubicBezTo>
                <a:cubicBezTo>
                  <a:pt x="280" y="456"/>
                  <a:pt x="324" y="500"/>
                  <a:pt x="383" y="500"/>
                </a:cubicBezTo>
                <a:cubicBezTo>
                  <a:pt x="427" y="500"/>
                  <a:pt x="471" y="456"/>
                  <a:pt x="471" y="412"/>
                </a:cubicBezTo>
                <a:cubicBezTo>
                  <a:pt x="471" y="353"/>
                  <a:pt x="427" y="309"/>
                  <a:pt x="383" y="309"/>
                </a:cubicBezTo>
                <a:close/>
                <a:moveTo>
                  <a:pt x="383" y="29"/>
                </a:moveTo>
                <a:lnTo>
                  <a:pt x="383" y="29"/>
                </a:lnTo>
                <a:cubicBezTo>
                  <a:pt x="412" y="29"/>
                  <a:pt x="442" y="59"/>
                  <a:pt x="442" y="88"/>
                </a:cubicBezTo>
                <a:cubicBezTo>
                  <a:pt x="442" y="132"/>
                  <a:pt x="412" y="147"/>
                  <a:pt x="383" y="147"/>
                </a:cubicBezTo>
                <a:cubicBezTo>
                  <a:pt x="339" y="147"/>
                  <a:pt x="324" y="132"/>
                  <a:pt x="324" y="88"/>
                </a:cubicBezTo>
                <a:cubicBezTo>
                  <a:pt x="324" y="59"/>
                  <a:pt x="339" y="29"/>
                  <a:pt x="383" y="29"/>
                </a:cubicBezTo>
                <a:close/>
                <a:moveTo>
                  <a:pt x="103" y="309"/>
                </a:moveTo>
                <a:lnTo>
                  <a:pt x="103" y="309"/>
                </a:lnTo>
                <a:cubicBezTo>
                  <a:pt x="74" y="309"/>
                  <a:pt x="44" y="280"/>
                  <a:pt x="44" y="250"/>
                </a:cubicBezTo>
                <a:cubicBezTo>
                  <a:pt x="44" y="221"/>
                  <a:pt x="74" y="191"/>
                  <a:pt x="103" y="191"/>
                </a:cubicBezTo>
                <a:cubicBezTo>
                  <a:pt x="133" y="191"/>
                  <a:pt x="162" y="221"/>
                  <a:pt x="162" y="250"/>
                </a:cubicBezTo>
                <a:cubicBezTo>
                  <a:pt x="162" y="280"/>
                  <a:pt x="133" y="309"/>
                  <a:pt x="103" y="309"/>
                </a:cubicBezTo>
                <a:close/>
                <a:moveTo>
                  <a:pt x="383" y="471"/>
                </a:moveTo>
                <a:lnTo>
                  <a:pt x="383" y="471"/>
                </a:lnTo>
                <a:cubicBezTo>
                  <a:pt x="339" y="471"/>
                  <a:pt x="324" y="441"/>
                  <a:pt x="324" y="412"/>
                </a:cubicBezTo>
                <a:cubicBezTo>
                  <a:pt x="324" y="368"/>
                  <a:pt x="339" y="353"/>
                  <a:pt x="383" y="353"/>
                </a:cubicBezTo>
                <a:cubicBezTo>
                  <a:pt x="412" y="353"/>
                  <a:pt x="442" y="368"/>
                  <a:pt x="442" y="412"/>
                </a:cubicBezTo>
                <a:cubicBezTo>
                  <a:pt x="442" y="441"/>
                  <a:pt x="412" y="471"/>
                  <a:pt x="383" y="471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" name="Freeform 166">
            <a:extLst>
              <a:ext uri="{FF2B5EF4-FFF2-40B4-BE49-F238E27FC236}">
                <a16:creationId xmlns:a16="http://schemas.microsoft.com/office/drawing/2014/main" id="{DF852C60-49A3-C8FA-E178-967D63F52F6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1297" y="4894430"/>
            <a:ext cx="312533" cy="340544"/>
          </a:xfrm>
          <a:custGeom>
            <a:avLst/>
            <a:gdLst>
              <a:gd name="T0" fmla="*/ 371 w 390"/>
              <a:gd name="T1" fmla="*/ 0 h 445"/>
              <a:gd name="T2" fmla="*/ 371 w 390"/>
              <a:gd name="T3" fmla="*/ 0 h 445"/>
              <a:gd name="T4" fmla="*/ 310 w 390"/>
              <a:gd name="T5" fmla="*/ 0 h 445"/>
              <a:gd name="T6" fmla="*/ 292 w 390"/>
              <a:gd name="T7" fmla="*/ 28 h 445"/>
              <a:gd name="T8" fmla="*/ 292 w 390"/>
              <a:gd name="T9" fmla="*/ 444 h 445"/>
              <a:gd name="T10" fmla="*/ 389 w 390"/>
              <a:gd name="T11" fmla="*/ 444 h 445"/>
              <a:gd name="T12" fmla="*/ 389 w 390"/>
              <a:gd name="T13" fmla="*/ 28 h 445"/>
              <a:gd name="T14" fmla="*/ 371 w 390"/>
              <a:gd name="T15" fmla="*/ 0 h 445"/>
              <a:gd name="T16" fmla="*/ 221 w 390"/>
              <a:gd name="T17" fmla="*/ 151 h 445"/>
              <a:gd name="T18" fmla="*/ 221 w 390"/>
              <a:gd name="T19" fmla="*/ 151 h 445"/>
              <a:gd name="T20" fmla="*/ 168 w 390"/>
              <a:gd name="T21" fmla="*/ 151 h 445"/>
              <a:gd name="T22" fmla="*/ 141 w 390"/>
              <a:gd name="T23" fmla="*/ 178 h 445"/>
              <a:gd name="T24" fmla="*/ 141 w 390"/>
              <a:gd name="T25" fmla="*/ 444 h 445"/>
              <a:gd name="T26" fmla="*/ 248 w 390"/>
              <a:gd name="T27" fmla="*/ 444 h 445"/>
              <a:gd name="T28" fmla="*/ 248 w 390"/>
              <a:gd name="T29" fmla="*/ 178 h 445"/>
              <a:gd name="T30" fmla="*/ 221 w 390"/>
              <a:gd name="T31" fmla="*/ 151 h 445"/>
              <a:gd name="T32" fmla="*/ 70 w 390"/>
              <a:gd name="T33" fmla="*/ 302 h 445"/>
              <a:gd name="T34" fmla="*/ 70 w 390"/>
              <a:gd name="T35" fmla="*/ 302 h 445"/>
              <a:gd name="T36" fmla="*/ 17 w 390"/>
              <a:gd name="T37" fmla="*/ 302 h 445"/>
              <a:gd name="T38" fmla="*/ 0 w 390"/>
              <a:gd name="T39" fmla="*/ 319 h 445"/>
              <a:gd name="T40" fmla="*/ 0 w 390"/>
              <a:gd name="T41" fmla="*/ 444 h 445"/>
              <a:gd name="T42" fmla="*/ 97 w 390"/>
              <a:gd name="T43" fmla="*/ 444 h 445"/>
              <a:gd name="T44" fmla="*/ 97 w 390"/>
              <a:gd name="T45" fmla="*/ 319 h 445"/>
              <a:gd name="T46" fmla="*/ 70 w 390"/>
              <a:gd name="T47" fmla="*/ 302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0" h="445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34290" tIns="17145" rIns="34290" bIns="1714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7FB333B-C4E7-91BC-6632-4CE03EF954AB}"/>
              </a:ext>
            </a:extLst>
          </p:cNvPr>
          <p:cNvSpPr txBox="1"/>
          <p:nvPr userDrawn="1"/>
        </p:nvSpPr>
        <p:spPr>
          <a:xfrm>
            <a:off x="788988" y="1373264"/>
            <a:ext cx="1075936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4"/>
                </a:solidFill>
              </a:rPr>
              <a:t>Le besoin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BF50E1-FB1E-14F4-1E26-E8E0285F2733}"/>
              </a:ext>
            </a:extLst>
          </p:cNvPr>
          <p:cNvSpPr txBox="1"/>
          <p:nvPr userDrawn="1"/>
        </p:nvSpPr>
        <p:spPr>
          <a:xfrm>
            <a:off x="788988" y="2858940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4"/>
                </a:solidFill>
              </a:rPr>
              <a:t>Notre approche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61166C0-0F2B-90A9-9926-15CFB2273FCF}"/>
              </a:ext>
            </a:extLst>
          </p:cNvPr>
          <p:cNvSpPr txBox="1"/>
          <p:nvPr userDrawn="1"/>
        </p:nvSpPr>
        <p:spPr>
          <a:xfrm>
            <a:off x="788988" y="4892882"/>
            <a:ext cx="2652712" cy="31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5"/>
                </a:solidFill>
                <a:latin typeface="Barlow Black" panose="00000A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dirty="0">
                <a:solidFill>
                  <a:schemeClr val="accent4"/>
                </a:solidFill>
              </a:rPr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4082787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397D66B-9911-5E07-B7C0-4F5898FE5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53" y="1620831"/>
            <a:ext cx="2606294" cy="322732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9FE2B1E-4523-DBB5-EE33-00AD5FF8460F}"/>
              </a:ext>
            </a:extLst>
          </p:cNvPr>
          <p:cNvSpPr txBox="1"/>
          <p:nvPr userDrawn="1"/>
        </p:nvSpPr>
        <p:spPr>
          <a:xfrm>
            <a:off x="4604244" y="6369634"/>
            <a:ext cx="2983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Barlow" panose="00000500000000000000" pitchFamily="2" charset="0"/>
              </a:rPr>
              <a:t>www.quadratic-labs.com</a:t>
            </a:r>
          </a:p>
        </p:txBody>
      </p:sp>
    </p:spTree>
    <p:extLst>
      <p:ext uri="{BB962C8B-B14F-4D97-AF65-F5344CB8AC3E}">
        <p14:creationId xmlns:p14="http://schemas.microsoft.com/office/powerpoint/2010/main" val="25037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559487-FFAF-9004-049F-02454F24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303" y="1531088"/>
            <a:ext cx="11669393" cy="464587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2BE8B6-177C-761E-6F1C-F3F02A5F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1303" y="6356350"/>
            <a:ext cx="2743200" cy="365125"/>
          </a:xfrm>
        </p:spPr>
        <p:txBody>
          <a:bodyPr/>
          <a:lstStyle/>
          <a:p>
            <a:fld id="{DCF2D877-55A7-4280-9761-FC7FF1D56B23}" type="datetime1">
              <a:rPr lang="fr-FR" smtClean="0"/>
              <a:t>23/05/2023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C9EA5-1E0E-FDBC-45A1-017B3CD4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AE3CC8-7DAE-391C-6FD1-A6358755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7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F2E53A6-2456-7D83-32E4-E2D05CBD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317C058-D8F3-CC27-818C-09DCF165A148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F3D61B73-0515-AA37-7C97-83AECF96DA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B681ACF-FA26-087B-39B8-FA4932F452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055" y="318530"/>
            <a:ext cx="705473" cy="8947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62ED326-CA4B-6823-69DB-9A1B539A6D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A90439-E433-1E60-DBD5-0A47D2A54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055" y="1520456"/>
            <a:ext cx="5782745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5DA2C1-382A-FDD5-DF0E-FEADFDF41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0456"/>
            <a:ext cx="5758496" cy="465650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EBE020-139E-FC55-9B9D-E94A4688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055" y="6356350"/>
            <a:ext cx="2743200" cy="365125"/>
          </a:xfrm>
        </p:spPr>
        <p:txBody>
          <a:bodyPr/>
          <a:lstStyle/>
          <a:p>
            <a:fld id="{D1F58CE8-8F4C-45E8-9484-15E46BADA532}" type="datetime1">
              <a:rPr lang="fr-FR" smtClean="0"/>
              <a:t>23/05/2023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0059D6-B00E-5053-DE57-A52862B4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3605E4-186E-761D-AFC2-2E75FDA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496" y="6356350"/>
            <a:ext cx="2743200" cy="365125"/>
          </a:xfrm>
        </p:spPr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5B18CC4-EEEA-73A7-94C4-6F9892D1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26902"/>
            <a:ext cx="10867442" cy="62370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0E8DE64-82C0-A85F-43E6-846305A3D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6F778B6-DC9E-62AD-26AC-0539E11B38DA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B5C0D3AD-0BC8-DB6B-4A5B-82074F681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48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63E9AE-2E85-060A-2622-670846D50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4" y="1425987"/>
            <a:ext cx="5736272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9004B4-18BC-77C0-920C-F1C26212E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304" y="2223687"/>
            <a:ext cx="5736272" cy="396597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21FA98-C4CD-F07E-AE38-067CFFF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25987"/>
            <a:ext cx="5758496" cy="7440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9A5810-EC86-B1CF-0947-21471B539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223687"/>
            <a:ext cx="5758495" cy="39659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29D839-43CA-A05E-2039-547DD667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BFE5-FCAC-485A-8E27-AEBF934396AA}" type="datetime1">
              <a:rPr lang="fr-FR" smtClean="0"/>
              <a:t>23/05/2023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1553BD-4A83-AC24-8877-2721F63A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E6E38C-959C-E1D4-0F0C-E4507732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47EE4A6-DA09-7BAA-7FF3-7DB5E7BA913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08344"/>
            <a:ext cx="105156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itre 15">
            <a:extLst>
              <a:ext uri="{FF2B5EF4-FFF2-40B4-BE49-F238E27FC236}">
                <a16:creationId xmlns:a16="http://schemas.microsoft.com/office/drawing/2014/main" id="{3E2E0BE2-F355-9418-AA38-CD45CA4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235723"/>
            <a:ext cx="10867441" cy="62370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40987D09-4FAC-029B-3A06-926A6F28C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254" y="850900"/>
            <a:ext cx="10867442" cy="468313"/>
          </a:xfrm>
        </p:spPr>
        <p:txBody>
          <a:bodyPr/>
          <a:lstStyle>
            <a:lvl1pPr marL="0" indent="0">
              <a:buNone/>
              <a:defRPr>
                <a:latin typeface="Barlow Light" panose="000004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36E56D9F-7B7F-A565-3C03-CCD822441668}"/>
              </a:ext>
            </a:extLst>
          </p:cNvPr>
          <p:cNvCxnSpPr>
            <a:cxnSpLocks/>
          </p:cNvCxnSpPr>
          <p:nvPr userDrawn="1"/>
        </p:nvCxnSpPr>
        <p:spPr>
          <a:xfrm>
            <a:off x="261303" y="1372378"/>
            <a:ext cx="11669395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7C0AFE54-F831-A132-E5EA-6CA0A1FB98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73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6C0FFB-0DDD-EBDF-B9C4-1131FAC8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6" y="318530"/>
            <a:ext cx="3813544" cy="8947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73A85E-56A5-810A-57B3-33F3F9BD1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0" y="318530"/>
            <a:ext cx="6774497" cy="583771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E768DC-E327-074B-E53B-A7602EB23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302" y="1504555"/>
            <a:ext cx="4615498" cy="4651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D2C517-4516-8DB0-89CA-BB978D35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3409-CF71-4D6F-8F18-DD3F156122B0}" type="datetime1">
              <a:rPr lang="fr-FR" smtClean="0"/>
              <a:t>23/05/2023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B69917-F2F6-9E8D-D4B8-383D9F17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Pied de page (copyright, rappel du titre, etc.)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BA92F1-B53C-53E3-9C19-07D462D5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7FD0-8CCF-4985-AE30-D6D48D0A42D3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4C3890C-4016-D57A-E91D-A40889B3108C}"/>
              </a:ext>
            </a:extLst>
          </p:cNvPr>
          <p:cNvCxnSpPr>
            <a:cxnSpLocks/>
          </p:cNvCxnSpPr>
          <p:nvPr userDrawn="1"/>
        </p:nvCxnSpPr>
        <p:spPr>
          <a:xfrm>
            <a:off x="261302" y="1358915"/>
            <a:ext cx="4615498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49015D69-2D82-8738-6EB6-03B931772C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5" y="318530"/>
            <a:ext cx="729721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8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58072C6-36D0-F8A7-53EB-A3B496B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3" y="226902"/>
            <a:ext cx="11669395" cy="6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 </a:t>
            </a:r>
            <a:r>
              <a:rPr lang="fr-FR" dirty="0" err="1"/>
              <a:t>Quadratic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491199-9622-C604-0889-ABF764DFC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3" y="1531088"/>
            <a:ext cx="11669395" cy="464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7873B9-E013-9777-3E40-D7999A232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13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8F3230D4-045D-4F5F-B7DD-867668423751}" type="datetime1">
              <a:rPr lang="fr-FR" smtClean="0"/>
              <a:t>23/05/2023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B2D21-49CD-C9E7-3B60-A67A7CC05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1BF07E-78BC-BDEE-0422-026EE6D7F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749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Barlow Light" panose="020B06040202020202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58072C6-36D0-F8A7-53EB-A3B496B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3" y="226902"/>
            <a:ext cx="11669395" cy="6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 </a:t>
            </a:r>
            <a:r>
              <a:rPr lang="fr-FR" dirty="0" err="1"/>
              <a:t>Quadratic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491199-9622-C604-0889-ABF764DFC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3" y="1531088"/>
            <a:ext cx="11669395" cy="464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7873B9-E013-9777-3E40-D7999A232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13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8F3230D4-045D-4F5F-B7DD-867668423751}" type="datetime1">
              <a:rPr lang="fr-FR" smtClean="0"/>
              <a:t>23/05/2023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B2D21-49CD-C9E7-3B60-A67A7CC05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1BF07E-78BC-BDEE-0422-026EE6D7F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749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923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59" r:id="rId9"/>
    <p:sldLayoutId id="2147483728" r:id="rId10"/>
    <p:sldLayoutId id="214748376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Barlow Light" panose="020B06040202020202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58072C6-36D0-F8A7-53EB-A3B496B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3" y="226902"/>
            <a:ext cx="11669395" cy="6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 </a:t>
            </a:r>
            <a:r>
              <a:rPr lang="fr-FR" dirty="0" err="1"/>
              <a:t>Quadratic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491199-9622-C604-0889-ABF764DFC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3" y="1531088"/>
            <a:ext cx="11669395" cy="464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7873B9-E013-9777-3E40-D7999A232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13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8F3230D4-045D-4F5F-B7DD-867668423751}" type="datetime1">
              <a:rPr lang="fr-FR" smtClean="0"/>
              <a:t>23/05/2023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B2D21-49CD-C9E7-3B60-A67A7CC05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1BF07E-78BC-BDEE-0422-026EE6D7F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749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856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60" r:id="rId9"/>
    <p:sldLayoutId id="214748371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Barlow Light" panose="020B06040202020202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58072C6-36D0-F8A7-53EB-A3B496B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3" y="226902"/>
            <a:ext cx="11669395" cy="6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 </a:t>
            </a:r>
            <a:r>
              <a:rPr lang="fr-FR" dirty="0" err="1"/>
              <a:t>Quadratic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491199-9622-C604-0889-ABF764DFC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3" y="1531088"/>
            <a:ext cx="11669395" cy="464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7873B9-E013-9777-3E40-D7999A232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13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8F3230D4-045D-4F5F-B7DD-867668423751}" type="datetime1">
              <a:rPr lang="fr-FR" smtClean="0"/>
              <a:t>23/05/2023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B2D21-49CD-C9E7-3B60-A67A7CC05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1BF07E-78BC-BDEE-0422-026EE6D7F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749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69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61" r:id="rId9"/>
    <p:sldLayoutId id="2147483738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Barlow Light" panose="020B06040202020202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58072C6-36D0-F8A7-53EB-A3B496B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3" y="226902"/>
            <a:ext cx="11669395" cy="6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 </a:t>
            </a:r>
            <a:r>
              <a:rPr lang="fr-FR" dirty="0" err="1"/>
              <a:t>Quadratic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491199-9622-C604-0889-ABF764DFC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3" y="1531088"/>
            <a:ext cx="11669395" cy="464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7873B9-E013-9777-3E40-D7999A232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13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8F3230D4-045D-4F5F-B7DD-867668423751}" type="datetime1">
              <a:rPr lang="fr-FR" smtClean="0"/>
              <a:t>23/05/2023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B2D21-49CD-C9E7-3B60-A67A7CC05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1BF07E-78BC-BDEE-0422-026EE6D7F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749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3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62" r:id="rId9"/>
    <p:sldLayoutId id="2147483748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Barlow Light" panose="020B06040202020202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58072C6-36D0-F8A7-53EB-A3B496B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3" y="226902"/>
            <a:ext cx="11669395" cy="6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 </a:t>
            </a:r>
            <a:r>
              <a:rPr lang="fr-FR" dirty="0" err="1"/>
              <a:t>Quadratic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491199-9622-C604-0889-ABF764DFC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303" y="1531088"/>
            <a:ext cx="11669395" cy="464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7873B9-E013-9777-3E40-D7999A232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13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8F3230D4-045D-4F5F-B7DD-867668423751}" type="datetime1">
              <a:rPr lang="fr-FR" smtClean="0"/>
              <a:t>23/05/2023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B2D21-49CD-C9E7-3B60-A67A7CC05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r>
              <a:rPr lang="fr-FR"/>
              <a:t>Pied de page (copyright, rappel du titre, etc.)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1BF07E-78BC-BDEE-0422-026EE6D7F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749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fld id="{41DD7FD0-8CCF-4985-AE30-D6D48D0A42D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62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63" r:id="rId9"/>
    <p:sldLayoutId id="2147483758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Barlow Light" panose="020B06040202020202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2.xml"/><Relationship Id="rId7" Type="http://schemas.openxmlformats.org/officeDocument/2006/relationships/chart" Target="../charts/chart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8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.emf"/><Relationship Id="rId11" Type="http://schemas.openxmlformats.org/officeDocument/2006/relationships/image" Target="../media/image31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0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8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6.emf"/><Relationship Id="rId11" Type="http://schemas.openxmlformats.org/officeDocument/2006/relationships/image" Target="../media/image10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3.png"/><Relationship Id="rId12" Type="http://schemas.openxmlformats.org/officeDocument/2006/relationships/image" Target="../media/image31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6.emf"/><Relationship Id="rId11" Type="http://schemas.openxmlformats.org/officeDocument/2006/relationships/image" Target="../media/image30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7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6.emf"/><Relationship Id="rId11" Type="http://schemas.openxmlformats.org/officeDocument/2006/relationships/image" Target="../media/image10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emf"/><Relationship Id="rId11" Type="http://schemas.openxmlformats.org/officeDocument/2006/relationships/image" Target="../media/image11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6.emf"/><Relationship Id="rId11" Type="http://schemas.openxmlformats.org/officeDocument/2006/relationships/image" Target="../media/image10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6.emf"/><Relationship Id="rId11" Type="http://schemas.openxmlformats.org/officeDocument/2006/relationships/image" Target="../media/image16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4.xml"/><Relationship Id="rId9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2.xml"/><Relationship Id="rId7" Type="http://schemas.openxmlformats.org/officeDocument/2006/relationships/chart" Target="../charts/char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CE37B7-2073-3841-058F-530AB3480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301" y="1542534"/>
            <a:ext cx="10403155" cy="1531937"/>
          </a:xfrm>
        </p:spPr>
        <p:txBody>
          <a:bodyPr>
            <a:noAutofit/>
          </a:bodyPr>
          <a:lstStyle/>
          <a:p>
            <a:r>
              <a:rPr lang="fr-FR" sz="3200" dirty="0"/>
              <a:t>Et si les données issues de jeux vidéo pouvaient permettre de dénicher la prochaine pépite du football ? ​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131E63-5690-EDE0-8C0D-EA0D305659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Bouhou Aymen</a:t>
            </a:r>
          </a:p>
          <a:p>
            <a:r>
              <a:rPr lang="fr-FR" sz="2000" dirty="0" err="1"/>
              <a:t>Quadratic</a:t>
            </a:r>
            <a:r>
              <a:rPr lang="fr-FR" sz="2000" dirty="0"/>
              <a:t>-Data</a:t>
            </a:r>
          </a:p>
        </p:txBody>
      </p:sp>
    </p:spTree>
    <p:extLst>
      <p:ext uri="{BB962C8B-B14F-4D97-AF65-F5344CB8AC3E}">
        <p14:creationId xmlns:p14="http://schemas.microsoft.com/office/powerpoint/2010/main" val="1480300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323D58-DB5F-15BD-F80E-93E7382F29F8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pic>
        <p:nvPicPr>
          <p:cNvPr id="4" name="Image 3" descr="Une image contenant personne, homme, mâle&#10;&#10;Description générée automatiquement">
            <a:extLst>
              <a:ext uri="{FF2B5EF4-FFF2-40B4-BE49-F238E27FC236}">
                <a16:creationId xmlns:a16="http://schemas.microsoft.com/office/drawing/2014/main" id="{3A286FFE-2526-1CB0-1BA2-9298149AB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22" y="1047750"/>
            <a:ext cx="4762500" cy="4762500"/>
          </a:xfrm>
          <a:prstGeom prst="rect">
            <a:avLst/>
          </a:prstGeom>
        </p:spPr>
      </p:pic>
      <p:sp>
        <p:nvSpPr>
          <p:cNvPr id="5" name="Sous-titre 4">
            <a:extLst>
              <a:ext uri="{FF2B5EF4-FFF2-40B4-BE49-F238E27FC236}">
                <a16:creationId xmlns:a16="http://schemas.microsoft.com/office/drawing/2014/main" id="{E60F61FC-603D-0CBD-0B55-750B4E05031B}"/>
              </a:ext>
            </a:extLst>
          </p:cNvPr>
          <p:cNvSpPr txBox="1">
            <a:spLocks/>
          </p:cNvSpPr>
          <p:nvPr/>
        </p:nvSpPr>
        <p:spPr>
          <a:xfrm>
            <a:off x="4696278" y="1919287"/>
            <a:ext cx="7509291" cy="30194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latin typeface="Barlow" panose="00000500000000000000" pitchFamily="2" charset="0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3200">
                <a:solidFill>
                  <a:srgbClr val="374151"/>
                </a:solidFill>
                <a:latin typeface="Söhne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Barlow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Barlow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Barlow" panose="000005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fr-FR" dirty="0"/>
              <a:t> Attaquant</a:t>
            </a:r>
          </a:p>
          <a:p>
            <a:pPr lvl="1"/>
            <a:r>
              <a:rPr lang="fr-FR" dirty="0"/>
              <a:t> 21 ans</a:t>
            </a:r>
          </a:p>
          <a:p>
            <a:pPr lvl="1"/>
            <a:r>
              <a:rPr lang="fr-FR" dirty="0"/>
              <a:t> 50 buts / saison</a:t>
            </a:r>
          </a:p>
          <a:p>
            <a:pPr lvl="1"/>
            <a:r>
              <a:rPr lang="fr-FR" dirty="0"/>
              <a:t> 34,02 km/h</a:t>
            </a:r>
          </a:p>
          <a:p>
            <a:pPr lvl="1"/>
            <a:r>
              <a:rPr lang="fr-FR" dirty="0"/>
              <a:t> 1,94m</a:t>
            </a:r>
          </a:p>
          <a:p>
            <a:pPr lvl="1"/>
            <a:r>
              <a:rPr lang="fr-FR" dirty="0"/>
              <a:t> 60 M </a:t>
            </a:r>
            <a:r>
              <a:rPr lang="en-US" dirty="0"/>
              <a:t>€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1069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7561943" y="-1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graphicFrame>
        <p:nvGraphicFramePr>
          <p:cNvPr id="20" name="Graphique 19">
            <a:extLst>
              <a:ext uri="{FF2B5EF4-FFF2-40B4-BE49-F238E27FC236}">
                <a16:creationId xmlns:a16="http://schemas.microsoft.com/office/drawing/2014/main" id="{B2201C32-3482-48E5-B3A3-5C37A6D41D31}"/>
              </a:ext>
            </a:extLst>
          </p:cNvPr>
          <p:cNvGraphicFramePr/>
          <p:nvPr/>
        </p:nvGraphicFramePr>
        <p:xfrm>
          <a:off x="5919422" y="2767572"/>
          <a:ext cx="5199289" cy="3684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8" name="Sous-titre 4">
            <a:extLst>
              <a:ext uri="{FF2B5EF4-FFF2-40B4-BE49-F238E27FC236}">
                <a16:creationId xmlns:a16="http://schemas.microsoft.com/office/drawing/2014/main" id="{7C8BEA19-66B8-43B8-11F3-A441E9DF44D3}"/>
              </a:ext>
            </a:extLst>
          </p:cNvPr>
          <p:cNvSpPr txBox="1">
            <a:spLocks/>
          </p:cNvSpPr>
          <p:nvPr/>
        </p:nvSpPr>
        <p:spPr>
          <a:xfrm>
            <a:off x="708120" y="2841517"/>
            <a:ext cx="6853821" cy="11749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dirty="0">
                <a:solidFill>
                  <a:srgbClr val="374151"/>
                </a:solidFill>
                <a:latin typeface="Söhne"/>
              </a:rPr>
              <a:t>Comment peut-on recourir à la science des données pour recruter de jeunes joueurs?</a:t>
            </a:r>
          </a:p>
        </p:txBody>
      </p:sp>
      <p:pic>
        <p:nvPicPr>
          <p:cNvPr id="3" name="Image 2" descr="Une image contenant personne, boire&#10;&#10;Description générée automatiquement">
            <a:extLst>
              <a:ext uri="{FF2B5EF4-FFF2-40B4-BE49-F238E27FC236}">
                <a16:creationId xmlns:a16="http://schemas.microsoft.com/office/drawing/2014/main" id="{FC387C36-A927-6431-F259-B32F6CB782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728" y="1519236"/>
            <a:ext cx="3640485" cy="3819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03776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pic>
        <p:nvPicPr>
          <p:cNvPr id="4" name="Image 3" descr="Une image contenant personne, cravate, homme, costume&#10;&#10;Description générée automatiquement">
            <a:extLst>
              <a:ext uri="{FF2B5EF4-FFF2-40B4-BE49-F238E27FC236}">
                <a16:creationId xmlns:a16="http://schemas.microsoft.com/office/drawing/2014/main" id="{EB224A28-1CD6-EAC7-5ACE-9935FDE12F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3" y="772643"/>
            <a:ext cx="1971116" cy="1971116"/>
          </a:xfrm>
          <a:prstGeom prst="rect">
            <a:avLst/>
          </a:prstGeom>
        </p:spPr>
      </p:pic>
      <p:pic>
        <p:nvPicPr>
          <p:cNvPr id="9" name="Image 8" descr="Une image contenant personne, costume, homme, intérieur&#10;&#10;Description générée automatiquement">
            <a:extLst>
              <a:ext uri="{FF2B5EF4-FFF2-40B4-BE49-F238E27FC236}">
                <a16:creationId xmlns:a16="http://schemas.microsoft.com/office/drawing/2014/main" id="{7604E17E-2122-B83F-BDE2-2AFB1ED55D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4"/>
          <a:stretch/>
        </p:blipFill>
        <p:spPr>
          <a:xfrm>
            <a:off x="889933" y="3667125"/>
            <a:ext cx="2381250" cy="197111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A2486C2-ED41-6FB8-891D-4EAE4E7732EC}"/>
              </a:ext>
            </a:extLst>
          </p:cNvPr>
          <p:cNvSpPr txBox="1"/>
          <p:nvPr/>
        </p:nvSpPr>
        <p:spPr>
          <a:xfrm>
            <a:off x="5703346" y="772643"/>
            <a:ext cx="6212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800" b="0" i="0" u="none" strike="noStrike" baseline="0" dirty="0" err="1">
                <a:latin typeface="CMBX12"/>
              </a:rPr>
              <a:t>Predicting</a:t>
            </a:r>
            <a:r>
              <a:rPr lang="fr-FR" sz="1800" b="0" i="0" u="none" strike="noStrike" baseline="0" dirty="0">
                <a:latin typeface="CMBX12"/>
              </a:rPr>
              <a:t> the </a:t>
            </a:r>
            <a:r>
              <a:rPr lang="fr-FR" sz="1800" b="0" i="0" u="none" strike="noStrike" baseline="0" dirty="0" err="1">
                <a:latin typeface="CMBX12"/>
              </a:rPr>
              <a:t>Potentialof</a:t>
            </a:r>
            <a:r>
              <a:rPr lang="fr-FR" sz="1800" b="0" i="0" u="none" strike="noStrike" baseline="0" dirty="0">
                <a:latin typeface="CMBX12"/>
              </a:rPr>
              <a:t> Professional Soccer </a:t>
            </a:r>
            <a:r>
              <a:rPr lang="fr-FR" sz="1800" b="0" i="0" u="none" strike="noStrike" baseline="0" dirty="0" err="1">
                <a:latin typeface="CMBX12"/>
              </a:rPr>
              <a:t>Players</a:t>
            </a:r>
            <a:r>
              <a:rPr lang="fr-FR" sz="1800" b="0" i="0" u="none" strike="noStrike" baseline="0" dirty="0">
                <a:latin typeface="CMBX12"/>
              </a:rPr>
              <a:t> (2017)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A5F73E2-9C96-BFF0-1AC3-061522A42134}"/>
              </a:ext>
            </a:extLst>
          </p:cNvPr>
          <p:cNvSpPr txBox="1"/>
          <p:nvPr/>
        </p:nvSpPr>
        <p:spPr>
          <a:xfrm>
            <a:off x="1049920" y="5925164"/>
            <a:ext cx="19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0" i="0" u="none" strike="noStrike" baseline="0" dirty="0">
                <a:latin typeface="CMR10"/>
              </a:rPr>
              <a:t>Tom </a:t>
            </a:r>
            <a:r>
              <a:rPr lang="fr-FR" sz="1800" b="0" i="0" u="none" strike="noStrike" baseline="0" dirty="0" err="1">
                <a:latin typeface="CMR10"/>
              </a:rPr>
              <a:t>Decroos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181D705-4759-6758-397C-7FBEA055A502}"/>
              </a:ext>
            </a:extLst>
          </p:cNvPr>
          <p:cNvSpPr txBox="1"/>
          <p:nvPr/>
        </p:nvSpPr>
        <p:spPr>
          <a:xfrm>
            <a:off x="1049920" y="3006209"/>
            <a:ext cx="19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0" i="0" u="none" strike="noStrike" baseline="0" dirty="0">
                <a:latin typeface="CMR10"/>
              </a:rPr>
              <a:t>Ruben </a:t>
            </a:r>
            <a:r>
              <a:rPr lang="fr-FR" sz="1800" b="0" i="0" u="none" strike="noStrike" baseline="0" dirty="0" err="1">
                <a:latin typeface="CMR10"/>
              </a:rPr>
              <a:t>Vroonen</a:t>
            </a:r>
            <a:endParaRPr lang="fr-F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ED54523-4510-AB9F-3723-C5EA69B6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870" y="3914979"/>
            <a:ext cx="1844260" cy="73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34332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pic>
        <p:nvPicPr>
          <p:cNvPr id="8" name="Image 7" descr="Une image contenant personne, homme, costume, pose&#10;&#10;Description générée automatiquement">
            <a:extLst>
              <a:ext uri="{FF2B5EF4-FFF2-40B4-BE49-F238E27FC236}">
                <a16:creationId xmlns:a16="http://schemas.microsoft.com/office/drawing/2014/main" id="{226AA10C-BCA6-257B-07E6-50378201BC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4" b="10177"/>
          <a:stretch/>
        </p:blipFill>
        <p:spPr>
          <a:xfrm>
            <a:off x="1286101" y="1033464"/>
            <a:ext cx="2057853" cy="1933573"/>
          </a:xfrm>
          <a:prstGeom prst="rect">
            <a:avLst/>
          </a:prstGeom>
        </p:spPr>
      </p:pic>
      <p:pic>
        <p:nvPicPr>
          <p:cNvPr id="12" name="Image 11" descr="Une image contenant personne, homme, costume, cravate&#10;&#10;Description générée automatiquement">
            <a:extLst>
              <a:ext uri="{FF2B5EF4-FFF2-40B4-BE49-F238E27FC236}">
                <a16:creationId xmlns:a16="http://schemas.microsoft.com/office/drawing/2014/main" id="{4B0AF735-DB35-E1A7-3E6C-315A7F1F8B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54" y="4000501"/>
            <a:ext cx="1819274" cy="181927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A15B6F9-5CC2-63AC-2441-A790646B2B41}"/>
              </a:ext>
            </a:extLst>
          </p:cNvPr>
          <p:cNvSpPr txBox="1"/>
          <p:nvPr/>
        </p:nvSpPr>
        <p:spPr>
          <a:xfrm>
            <a:off x="5320574" y="1020423"/>
            <a:ext cx="6212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CMBX12"/>
              </a:rPr>
              <a:t>Predict the Value of Football Players Using FIFA</a:t>
            </a:r>
          </a:p>
          <a:p>
            <a:pPr algn="ctr"/>
            <a:r>
              <a:rPr lang="en-US" sz="1800" b="0" i="0" u="none" strike="noStrike" baseline="0" dirty="0">
                <a:latin typeface="CMBX12"/>
              </a:rPr>
              <a:t>Video Game Data and Machine Learning</a:t>
            </a:r>
          </a:p>
          <a:p>
            <a:pPr algn="ctr"/>
            <a:r>
              <a:rPr lang="en-US" sz="1800" b="0" i="0" u="none" strike="noStrike" baseline="0" dirty="0">
                <a:latin typeface="CMBX12"/>
              </a:rPr>
              <a:t>Techniques (2022)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051A46-451F-1202-43F3-58F236D4C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91296"/>
            <a:ext cx="1844260" cy="73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E1ECBD-A319-24B5-B92C-938565DAF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520" y="2610286"/>
            <a:ext cx="1768616" cy="70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AFE2AD6-A46D-DB4C-C6FA-00ADE2D707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776" y="4067274"/>
            <a:ext cx="1844260" cy="1844260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EE44A37-0D29-FE7D-9BBD-E628612440DB}"/>
              </a:ext>
            </a:extLst>
          </p:cNvPr>
          <p:cNvCxnSpPr>
            <a:stCxn id="1026" idx="2"/>
          </p:cNvCxnSpPr>
          <p:nvPr/>
        </p:nvCxnSpPr>
        <p:spPr>
          <a:xfrm>
            <a:off x="7018130" y="3429000"/>
            <a:ext cx="786168" cy="747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FD51621-E68E-D00B-0DF4-A09570772286}"/>
              </a:ext>
            </a:extLst>
          </p:cNvPr>
          <p:cNvCxnSpPr>
            <a:cxnSpLocks/>
          </p:cNvCxnSpPr>
          <p:nvPr/>
        </p:nvCxnSpPr>
        <p:spPr>
          <a:xfrm flipH="1">
            <a:off x="9821514" y="3429000"/>
            <a:ext cx="741713" cy="747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F90FAF30-2AC3-A888-7161-FAFA447A6F4F}"/>
              </a:ext>
            </a:extLst>
          </p:cNvPr>
          <p:cNvSpPr txBox="1"/>
          <p:nvPr/>
        </p:nvSpPr>
        <p:spPr>
          <a:xfrm>
            <a:off x="1410154" y="5969555"/>
            <a:ext cx="19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Sakir</a:t>
            </a:r>
            <a:r>
              <a:rPr lang="fr-FR" dirty="0"/>
              <a:t> </a:t>
            </a:r>
            <a:r>
              <a:rPr lang="fr-FR" dirty="0" err="1"/>
              <a:t>Tasdemir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48DE96B-6AA8-76C4-CFB5-DF15B8BD63FE}"/>
              </a:ext>
            </a:extLst>
          </p:cNvPr>
          <p:cNvSpPr txBox="1"/>
          <p:nvPr/>
        </p:nvSpPr>
        <p:spPr>
          <a:xfrm>
            <a:off x="1410154" y="3050600"/>
            <a:ext cx="19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Mustafa Al-</a:t>
            </a:r>
            <a:r>
              <a:rPr lang="fr-FR" dirty="0" err="1"/>
              <a:t>asadi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20252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pic>
        <p:nvPicPr>
          <p:cNvPr id="8" name="Image 7" descr="Une image contenant personne, homme, costume, pose&#10;&#10;Description générée automatiquement">
            <a:extLst>
              <a:ext uri="{FF2B5EF4-FFF2-40B4-BE49-F238E27FC236}">
                <a16:creationId xmlns:a16="http://schemas.microsoft.com/office/drawing/2014/main" id="{226AA10C-BCA6-257B-07E6-50378201BC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4" b="10177"/>
          <a:stretch/>
        </p:blipFill>
        <p:spPr>
          <a:xfrm>
            <a:off x="1286101" y="1033464"/>
            <a:ext cx="2057853" cy="1933573"/>
          </a:xfrm>
          <a:prstGeom prst="rect">
            <a:avLst/>
          </a:prstGeom>
        </p:spPr>
      </p:pic>
      <p:pic>
        <p:nvPicPr>
          <p:cNvPr id="12" name="Image 11" descr="Une image contenant personne, homme, costume, cravate&#10;&#10;Description générée automatiquement">
            <a:extLst>
              <a:ext uri="{FF2B5EF4-FFF2-40B4-BE49-F238E27FC236}">
                <a16:creationId xmlns:a16="http://schemas.microsoft.com/office/drawing/2014/main" id="{4B0AF735-DB35-E1A7-3E6C-315A7F1F8B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54" y="4000501"/>
            <a:ext cx="1819274" cy="181927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A15B6F9-5CC2-63AC-2441-A790646B2B41}"/>
              </a:ext>
            </a:extLst>
          </p:cNvPr>
          <p:cNvSpPr txBox="1"/>
          <p:nvPr/>
        </p:nvSpPr>
        <p:spPr>
          <a:xfrm>
            <a:off x="5320574" y="1020423"/>
            <a:ext cx="6212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CMBX12"/>
              </a:rPr>
              <a:t>Predict the Value of Football Players Using FIFA</a:t>
            </a:r>
          </a:p>
          <a:p>
            <a:pPr algn="ctr"/>
            <a:r>
              <a:rPr lang="en-US" sz="1800" b="0" i="0" u="none" strike="noStrike" baseline="0" dirty="0">
                <a:latin typeface="CMBX12"/>
              </a:rPr>
              <a:t>Video Game Data and Machine Learning</a:t>
            </a:r>
          </a:p>
          <a:p>
            <a:pPr algn="ctr"/>
            <a:r>
              <a:rPr lang="en-US" sz="1800" b="0" i="0" u="none" strike="noStrike" baseline="0" dirty="0">
                <a:latin typeface="CMBX12"/>
              </a:rPr>
              <a:t>Techniques (2022)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FE2AD6-A46D-DB4C-C6FA-00ADE2D707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927" y="3429000"/>
            <a:ext cx="1844260" cy="184426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C02FE18-8BFB-104D-7854-1C92A5AEFF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108" y="3419932"/>
            <a:ext cx="1700203" cy="170020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E604717-4CD7-ECB3-0FB2-F8911A113E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33" y="3347903"/>
            <a:ext cx="1844260" cy="1844260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D511C20E-8E79-5182-A5C4-ACE843C11DDE}"/>
              </a:ext>
            </a:extLst>
          </p:cNvPr>
          <p:cNvSpPr/>
          <p:nvPr/>
        </p:nvSpPr>
        <p:spPr>
          <a:xfrm>
            <a:off x="7110187" y="4351130"/>
            <a:ext cx="506765" cy="16600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065409E0-8F54-30D1-089A-6527F035B43C}"/>
              </a:ext>
            </a:extLst>
          </p:cNvPr>
          <p:cNvSpPr/>
          <p:nvPr/>
        </p:nvSpPr>
        <p:spPr>
          <a:xfrm>
            <a:off x="9655067" y="4351130"/>
            <a:ext cx="506765" cy="16600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6D04B0D-9551-55C1-BDAD-16BC0163EC24}"/>
              </a:ext>
            </a:extLst>
          </p:cNvPr>
          <p:cNvSpPr txBox="1"/>
          <p:nvPr/>
        </p:nvSpPr>
        <p:spPr>
          <a:xfrm>
            <a:off x="1410154" y="3050600"/>
            <a:ext cx="19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Mustafa Al-</a:t>
            </a:r>
            <a:r>
              <a:rPr lang="fr-FR" dirty="0" err="1"/>
              <a:t>asadi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0FF6B2F-C281-1F13-0B6B-079A976E8849}"/>
              </a:ext>
            </a:extLst>
          </p:cNvPr>
          <p:cNvSpPr txBox="1"/>
          <p:nvPr/>
        </p:nvSpPr>
        <p:spPr>
          <a:xfrm>
            <a:off x="1410154" y="5969555"/>
            <a:ext cx="19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Sakir</a:t>
            </a:r>
            <a:r>
              <a:rPr lang="fr-FR" dirty="0"/>
              <a:t> </a:t>
            </a:r>
            <a:r>
              <a:rPr lang="fr-FR" dirty="0" err="1"/>
              <a:t>Tasdemir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2813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7561943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pic>
        <p:nvPicPr>
          <p:cNvPr id="2" name="Image 1" descr="Une image contenant personne, homme, intérieur, sourire&#10;&#10;Description générée automatiquement">
            <a:extLst>
              <a:ext uri="{FF2B5EF4-FFF2-40B4-BE49-F238E27FC236}">
                <a16:creationId xmlns:a16="http://schemas.microsoft.com/office/drawing/2014/main" id="{0FA236EC-0C46-A993-F0B9-510015B0A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96" y="638430"/>
            <a:ext cx="2457450" cy="2413567"/>
          </a:xfrm>
          <a:prstGeom prst="rect">
            <a:avLst/>
          </a:prstGeom>
        </p:spPr>
      </p:pic>
      <p:pic>
        <p:nvPicPr>
          <p:cNvPr id="7" name="Image 6" descr="Une image contenant homme, personne, résistant, veste&#10;&#10;Description générée automatiquement">
            <a:extLst>
              <a:ext uri="{FF2B5EF4-FFF2-40B4-BE49-F238E27FC236}">
                <a16:creationId xmlns:a16="http://schemas.microsoft.com/office/drawing/2014/main" id="{E7E0940E-8983-BFEC-8128-0F6AABE243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396" y="3717719"/>
            <a:ext cx="2419350" cy="241935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1CE1117-01AB-B646-D034-9C60BAA2E983}"/>
              </a:ext>
            </a:extLst>
          </p:cNvPr>
          <p:cNvSpPr txBox="1"/>
          <p:nvPr/>
        </p:nvSpPr>
        <p:spPr>
          <a:xfrm>
            <a:off x="1067254" y="772643"/>
            <a:ext cx="6212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MBX12"/>
              </a:rPr>
              <a:t>Estimating transfer fees of professional footballers using advanced performance metrics and machine learning (2022)</a:t>
            </a:r>
            <a:endParaRPr lang="fr-FR" dirty="0"/>
          </a:p>
        </p:txBody>
      </p:sp>
      <p:pic>
        <p:nvPicPr>
          <p:cNvPr id="1026" name="Picture 2" descr="InStat Football Scout – Applications sur Google Play">
            <a:extLst>
              <a:ext uri="{FF2B5EF4-FFF2-40B4-BE49-F238E27FC236}">
                <a16:creationId xmlns:a16="http://schemas.microsoft.com/office/drawing/2014/main" id="{EFA81506-D11F-89C9-D457-F3F01FFEE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54" y="2343912"/>
            <a:ext cx="1085088" cy="10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1679BA-0105-93A4-5D7E-E0B91D5DA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668" y="2531733"/>
            <a:ext cx="1844260" cy="73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C6F69C3-E394-6873-36B6-EEA70A2B4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697" y="2501252"/>
            <a:ext cx="1768616" cy="70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7AD2804-CDB9-9E04-8FCF-1E4A3A53A7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75" y="4292975"/>
            <a:ext cx="1844260" cy="1844260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C3047A1-7B8E-71DA-1E3C-DE5EF49F99E7}"/>
              </a:ext>
            </a:extLst>
          </p:cNvPr>
          <p:cNvCxnSpPr/>
          <p:nvPr/>
        </p:nvCxnSpPr>
        <p:spPr>
          <a:xfrm>
            <a:off x="2042483" y="3606395"/>
            <a:ext cx="786168" cy="747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A26FA01-F09C-8A40-18DE-BC41348C1BF5}"/>
              </a:ext>
            </a:extLst>
          </p:cNvPr>
          <p:cNvCxnSpPr>
            <a:cxnSpLocks/>
          </p:cNvCxnSpPr>
          <p:nvPr/>
        </p:nvCxnSpPr>
        <p:spPr>
          <a:xfrm flipH="1">
            <a:off x="5039359" y="3529671"/>
            <a:ext cx="814499" cy="747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32F6A76-A2AB-A728-0E28-CEB9E71B9A18}"/>
              </a:ext>
            </a:extLst>
          </p:cNvPr>
          <p:cNvCxnSpPr>
            <a:cxnSpLocks/>
          </p:cNvCxnSpPr>
          <p:nvPr/>
        </p:nvCxnSpPr>
        <p:spPr>
          <a:xfrm>
            <a:off x="3934005" y="3554077"/>
            <a:ext cx="0" cy="73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DCAC5F3D-1C9C-D15B-A448-3BB7615370BC}"/>
              </a:ext>
            </a:extLst>
          </p:cNvPr>
          <p:cNvSpPr txBox="1"/>
          <p:nvPr/>
        </p:nvSpPr>
        <p:spPr>
          <a:xfrm>
            <a:off x="8948171" y="3244334"/>
            <a:ext cx="19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Ian G. McHale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29C2B50-75D6-E16E-CCE7-DC5181C59826}"/>
              </a:ext>
            </a:extLst>
          </p:cNvPr>
          <p:cNvSpPr txBox="1"/>
          <p:nvPr/>
        </p:nvSpPr>
        <p:spPr>
          <a:xfrm>
            <a:off x="9190946" y="6138514"/>
            <a:ext cx="19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DHAJM M+ Gulliver"/>
              </a:rPr>
              <a:t> </a:t>
            </a:r>
            <a:r>
              <a:rPr lang="fr-FR" dirty="0"/>
              <a:t>Benjamin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DHAJM M+ Gulliver"/>
              </a:rPr>
              <a:t> </a:t>
            </a:r>
            <a:r>
              <a:rPr lang="fr-FR" dirty="0"/>
              <a:t>Holmes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DHAJM M+ Gulliver"/>
              </a:rPr>
              <a:t> 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27270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7561943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pic>
        <p:nvPicPr>
          <p:cNvPr id="2" name="Image 1" descr="Une image contenant personne, homme, intérieur, sourire&#10;&#10;Description générée automatiquement">
            <a:extLst>
              <a:ext uri="{FF2B5EF4-FFF2-40B4-BE49-F238E27FC236}">
                <a16:creationId xmlns:a16="http://schemas.microsoft.com/office/drawing/2014/main" id="{0FA236EC-0C46-A993-F0B9-510015B0A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96" y="638430"/>
            <a:ext cx="2457450" cy="2413567"/>
          </a:xfrm>
          <a:prstGeom prst="rect">
            <a:avLst/>
          </a:prstGeom>
        </p:spPr>
      </p:pic>
      <p:pic>
        <p:nvPicPr>
          <p:cNvPr id="7" name="Image 6" descr="Une image contenant homme, personne, résistant, veste&#10;&#10;Description générée automatiquement">
            <a:extLst>
              <a:ext uri="{FF2B5EF4-FFF2-40B4-BE49-F238E27FC236}">
                <a16:creationId xmlns:a16="http://schemas.microsoft.com/office/drawing/2014/main" id="{E7E0940E-8983-BFEC-8128-0F6AABE243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96" y="3690427"/>
            <a:ext cx="2419350" cy="241935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1CE1117-01AB-B646-D034-9C60BAA2E983}"/>
              </a:ext>
            </a:extLst>
          </p:cNvPr>
          <p:cNvSpPr txBox="1"/>
          <p:nvPr/>
        </p:nvSpPr>
        <p:spPr>
          <a:xfrm>
            <a:off x="1067254" y="772643"/>
            <a:ext cx="6212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MBX12"/>
              </a:rPr>
              <a:t>Estimating transfer fees of professional footballers using advanced performance metrics and machine learning (2022)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56DA9A5-05D9-B0D8-C976-0C8D8E9028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17" y="3133094"/>
            <a:ext cx="1844260" cy="184426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BB473D9-9D45-EC56-FC36-84866A4DD7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98" y="3124026"/>
            <a:ext cx="1700203" cy="170020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7B370BE-A92D-C388-D07C-2C109F8668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423" y="3051997"/>
            <a:ext cx="1844260" cy="1844260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28C3AAC8-1674-B303-E6C3-36F65007928A}"/>
              </a:ext>
            </a:extLst>
          </p:cNvPr>
          <p:cNvSpPr/>
          <p:nvPr/>
        </p:nvSpPr>
        <p:spPr>
          <a:xfrm>
            <a:off x="2377177" y="4055224"/>
            <a:ext cx="506765" cy="16600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CCB12E78-15CB-110A-4BC2-1B9697B65203}"/>
              </a:ext>
            </a:extLst>
          </p:cNvPr>
          <p:cNvSpPr/>
          <p:nvPr/>
        </p:nvSpPr>
        <p:spPr>
          <a:xfrm>
            <a:off x="4922057" y="4055224"/>
            <a:ext cx="506765" cy="16600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E5FBEAD-8D60-1149-9F8D-F16E89450142}"/>
              </a:ext>
            </a:extLst>
          </p:cNvPr>
          <p:cNvSpPr txBox="1"/>
          <p:nvPr/>
        </p:nvSpPr>
        <p:spPr>
          <a:xfrm>
            <a:off x="9047167" y="3244334"/>
            <a:ext cx="19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Ian G. McHale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40FB5C7-5178-327D-BD33-6EFF9096C04C}"/>
              </a:ext>
            </a:extLst>
          </p:cNvPr>
          <p:cNvSpPr txBox="1"/>
          <p:nvPr/>
        </p:nvSpPr>
        <p:spPr>
          <a:xfrm>
            <a:off x="9152846" y="6137069"/>
            <a:ext cx="19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DHAJM M+ Gulliver"/>
              </a:rPr>
              <a:t> </a:t>
            </a:r>
            <a:r>
              <a:rPr lang="fr-FR" dirty="0"/>
              <a:t>Benjamin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DHAJM M+ Gulliver"/>
              </a:rPr>
              <a:t> </a:t>
            </a:r>
            <a:r>
              <a:rPr lang="fr-FR" dirty="0"/>
              <a:t>Holmes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DHAJM M+ Gulliver"/>
              </a:rPr>
              <a:t> 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947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8EACC48-09CC-CD82-0958-42CC11617B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27798E4D-F051-028A-BF69-30460AB17C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rgbClr val="374151"/>
                </a:solidFill>
                <a:latin typeface="Söhne"/>
              </a:rPr>
              <a:t>L</a:t>
            </a: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'essor du football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Data Driven</a:t>
            </a:r>
          </a:p>
        </p:txBody>
      </p:sp>
    </p:spTree>
    <p:extLst>
      <p:ext uri="{BB962C8B-B14F-4D97-AF65-F5344CB8AC3E}">
        <p14:creationId xmlns:p14="http://schemas.microsoft.com/office/powerpoint/2010/main" val="3946558924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7561942" y="0"/>
            <a:ext cx="463005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95214" y="1109436"/>
            <a:ext cx="3559179" cy="73866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4800" spc="300" dirty="0"/>
              <a:t>Neymar JR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CE5E58-F806-443A-840F-4982B48917A1}"/>
              </a:ext>
            </a:extLst>
          </p:cNvPr>
          <p:cNvSpPr/>
          <p:nvPr/>
        </p:nvSpPr>
        <p:spPr>
          <a:xfrm>
            <a:off x="-4736845" y="0"/>
            <a:ext cx="463005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A50CB1-726A-4F7E-A67D-FC5B3BD20DA1}"/>
              </a:ext>
            </a:extLst>
          </p:cNvPr>
          <p:cNvSpPr txBox="1"/>
          <p:nvPr/>
        </p:nvSpPr>
        <p:spPr>
          <a:xfrm>
            <a:off x="-8380656" y="760749"/>
            <a:ext cx="1725152" cy="1015663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6000" dirty="0"/>
              <a:t>23%</a:t>
            </a:r>
          </a:p>
        </p:txBody>
      </p:sp>
      <p:pic>
        <p:nvPicPr>
          <p:cNvPr id="2" name="Picture 2" descr="PSG : Neymar, accueilli en grande pompe à Paris, avait besoin de &quot;nouveaux  défis&quot;">
            <a:extLst>
              <a:ext uri="{FF2B5EF4-FFF2-40B4-BE49-F238E27FC236}">
                <a16:creationId xmlns:a16="http://schemas.microsoft.com/office/drawing/2014/main" id="{CAECDDE6-01F5-289A-48EE-C3CCCC620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8" r="24231"/>
          <a:stretch/>
        </p:blipFill>
        <p:spPr bwMode="auto">
          <a:xfrm>
            <a:off x="6280212" y="1635541"/>
            <a:ext cx="4093628" cy="418634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C Barcelona Logo PNG transparents - StickPNG">
            <a:extLst>
              <a:ext uri="{FF2B5EF4-FFF2-40B4-BE49-F238E27FC236}">
                <a16:creationId xmlns:a16="http://schemas.microsoft.com/office/drawing/2014/main" id="{38B2FCC5-7309-EC57-F506-48DD2DAB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42" y="2229647"/>
            <a:ext cx="1182140" cy="119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49E36067-E4D0-4323-81AA-18426E467C59}"/>
              </a:ext>
            </a:extLst>
          </p:cNvPr>
          <p:cNvSpPr/>
          <p:nvPr/>
        </p:nvSpPr>
        <p:spPr>
          <a:xfrm>
            <a:off x="2522138" y="2613879"/>
            <a:ext cx="1038487" cy="43088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02" name="Picture 6" descr="Logo Paris St Germain PNG transparents - StickPNG">
            <a:extLst>
              <a:ext uri="{FF2B5EF4-FFF2-40B4-BE49-F238E27FC236}">
                <a16:creationId xmlns:a16="http://schemas.microsoft.com/office/drawing/2014/main" id="{DEABBE80-ED0A-7F39-3FBB-CA1296FF5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628" y="2263839"/>
            <a:ext cx="1182140" cy="116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6FC57A7-3CBB-EE24-8573-987775F86A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70" y="4187085"/>
            <a:ext cx="1095070" cy="1095070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B39607B7-9D65-C4E9-ACA2-DBEC1AF9DCC0}"/>
              </a:ext>
            </a:extLst>
          </p:cNvPr>
          <p:cNvSpPr txBox="1"/>
          <p:nvPr/>
        </p:nvSpPr>
        <p:spPr>
          <a:xfrm>
            <a:off x="1416720" y="4636586"/>
            <a:ext cx="2296918" cy="4308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800" spc="300" dirty="0"/>
              <a:t>222 </a:t>
            </a:r>
            <a:r>
              <a:rPr lang="de-DE" altLang="de-DE" sz="2800" spc="300" dirty="0" err="1"/>
              <a:t>Millions</a:t>
            </a:r>
            <a:endParaRPr lang="de-DE" altLang="de-DE" sz="2800" spc="300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5E0807FE-6643-15FB-40FB-844B5BCA5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21505"/>
          <a:stretch/>
        </p:blipFill>
        <p:spPr bwMode="auto">
          <a:xfrm>
            <a:off x="-7316377" y="1745594"/>
            <a:ext cx="4407317" cy="435165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74479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82ED0F6-80F0-48FE-AAEF-C8FBAA758E53}"/>
              </a:ext>
            </a:extLst>
          </p:cNvPr>
          <p:cNvSpPr/>
          <p:nvPr/>
        </p:nvSpPr>
        <p:spPr>
          <a:xfrm>
            <a:off x="12268457" y="0"/>
            <a:ext cx="4630057" cy="69078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pic>
        <p:nvPicPr>
          <p:cNvPr id="2" name="Picture 2" descr="PSG : Neymar, accueilli en grande pompe à Paris, avait besoin de &quot;nouveaux  défis&quot;">
            <a:extLst>
              <a:ext uri="{FF2B5EF4-FFF2-40B4-BE49-F238E27FC236}">
                <a16:creationId xmlns:a16="http://schemas.microsoft.com/office/drawing/2014/main" id="{A2729A21-A23E-A19A-CE3D-BA63E4F6E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8" r="24231"/>
          <a:stretch/>
        </p:blipFill>
        <p:spPr bwMode="auto">
          <a:xfrm>
            <a:off x="12970710" y="1811172"/>
            <a:ext cx="4093628" cy="418634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BC99E60-5D5B-4BD7-0CE0-C6000B3974C9}"/>
              </a:ext>
            </a:extLst>
          </p:cNvPr>
          <p:cNvSpPr txBox="1"/>
          <p:nvPr/>
        </p:nvSpPr>
        <p:spPr>
          <a:xfrm>
            <a:off x="5433050" y="955546"/>
            <a:ext cx="3559179" cy="73866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4800" spc="300" dirty="0"/>
              <a:t>Paul Pogba</a:t>
            </a:r>
          </a:p>
        </p:txBody>
      </p:sp>
      <p:pic>
        <p:nvPicPr>
          <p:cNvPr id="3076" name="Picture 4" descr="Juventus Logo PNG Transparent &amp; SVG Vector - Freebie Supply">
            <a:extLst>
              <a:ext uri="{FF2B5EF4-FFF2-40B4-BE49-F238E27FC236}">
                <a16:creationId xmlns:a16="http://schemas.microsoft.com/office/drawing/2014/main" id="{D785828E-FCEB-89D4-24A5-43DAF437F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924" y="1866397"/>
            <a:ext cx="686067" cy="128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ogo Manchester United PNG transparents - StickPNG">
            <a:extLst>
              <a:ext uri="{FF2B5EF4-FFF2-40B4-BE49-F238E27FC236}">
                <a16:creationId xmlns:a16="http://schemas.microsoft.com/office/drawing/2014/main" id="{60F5A098-795F-BD34-E134-EC2720868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12" y="1910791"/>
            <a:ext cx="1269404" cy="128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98A9575C-B99B-8081-34BF-FA22AC34884D}"/>
              </a:ext>
            </a:extLst>
          </p:cNvPr>
          <p:cNvSpPr/>
          <p:nvPr/>
        </p:nvSpPr>
        <p:spPr>
          <a:xfrm>
            <a:off x="7728058" y="2337654"/>
            <a:ext cx="1038487" cy="43088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62298FC8-CAC0-AF91-427E-36D4E96E8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21505"/>
          <a:stretch/>
        </p:blipFill>
        <p:spPr bwMode="auto">
          <a:xfrm>
            <a:off x="614536" y="1753442"/>
            <a:ext cx="4407317" cy="435165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BED75F1C-4A99-CF38-5C95-65CCCD4E07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195" y="3688210"/>
            <a:ext cx="1095070" cy="1095070"/>
          </a:xfrm>
          <a:prstGeom prst="rect">
            <a:avLst/>
          </a:prstGeom>
        </p:spPr>
      </p:pic>
      <p:sp>
        <p:nvSpPr>
          <p:cNvPr id="27" name="TextBox 6">
            <a:extLst>
              <a:ext uri="{FF2B5EF4-FFF2-40B4-BE49-F238E27FC236}">
                <a16:creationId xmlns:a16="http://schemas.microsoft.com/office/drawing/2014/main" id="{A2612D15-9017-985B-5045-733673CA43FA}"/>
              </a:ext>
            </a:extLst>
          </p:cNvPr>
          <p:cNvSpPr txBox="1"/>
          <p:nvPr/>
        </p:nvSpPr>
        <p:spPr>
          <a:xfrm>
            <a:off x="6926045" y="4137711"/>
            <a:ext cx="2296918" cy="4308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800" spc="300" dirty="0"/>
              <a:t>105 </a:t>
            </a:r>
            <a:r>
              <a:rPr lang="de-DE" altLang="de-DE" sz="2800" spc="300" dirty="0" err="1"/>
              <a:t>Millions</a:t>
            </a:r>
            <a:endParaRPr lang="de-DE" altLang="de-DE" sz="2800" spc="300" dirty="0"/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1D18DC34-0FF0-5674-119C-F3B4625F344B}"/>
              </a:ext>
            </a:extLst>
          </p:cNvPr>
          <p:cNvSpPr txBox="1"/>
          <p:nvPr/>
        </p:nvSpPr>
        <p:spPr>
          <a:xfrm>
            <a:off x="7389991" y="5520097"/>
            <a:ext cx="1570255" cy="4308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de-DE" altLang="de-DE" sz="2800" spc="300" dirty="0"/>
              <a:t>211%</a:t>
            </a:r>
          </a:p>
        </p:txBody>
      </p:sp>
      <p:sp>
        <p:nvSpPr>
          <p:cNvPr id="29" name="Flèche : haut 28">
            <a:extLst>
              <a:ext uri="{FF2B5EF4-FFF2-40B4-BE49-F238E27FC236}">
                <a16:creationId xmlns:a16="http://schemas.microsoft.com/office/drawing/2014/main" id="{732F5E60-0236-7157-ACF2-B421D3F3BBB7}"/>
              </a:ext>
            </a:extLst>
          </p:cNvPr>
          <p:cNvSpPr/>
          <p:nvPr/>
        </p:nvSpPr>
        <p:spPr>
          <a:xfrm>
            <a:off x="8960246" y="5427109"/>
            <a:ext cx="483012" cy="523875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27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28" grpId="0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82ED0F6-80F0-48FE-AAEF-C8FBAA758E53}"/>
              </a:ext>
            </a:extLst>
          </p:cNvPr>
          <p:cNvSpPr/>
          <p:nvPr/>
        </p:nvSpPr>
        <p:spPr>
          <a:xfrm>
            <a:off x="12268457" y="0"/>
            <a:ext cx="4630057" cy="69078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6686370" y="2392386"/>
            <a:ext cx="3743000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2400" dirty="0"/>
              <a:t>222 M €</a:t>
            </a:r>
            <a:endParaRPr lang="de-DE" altLang="de-DE" sz="2400" dirty="0"/>
          </a:p>
        </p:txBody>
      </p:sp>
      <p:pic>
        <p:nvPicPr>
          <p:cNvPr id="2" name="Picture 2" descr="PSG : Neymar, accueilli en grande pompe à Paris, avait besoin de &quot;nouveaux  défis&quot;">
            <a:extLst>
              <a:ext uri="{FF2B5EF4-FFF2-40B4-BE49-F238E27FC236}">
                <a16:creationId xmlns:a16="http://schemas.microsoft.com/office/drawing/2014/main" id="{C0863452-3ED4-A5F0-E42C-CDD7B76E8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8" r="24231"/>
          <a:stretch/>
        </p:blipFill>
        <p:spPr bwMode="auto">
          <a:xfrm>
            <a:off x="12948933" y="1776412"/>
            <a:ext cx="4093628" cy="418634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SG : Neymar, accueilli en grande pompe à Paris, avait besoin de &quot;nouveaux  défis&quot;">
            <a:extLst>
              <a:ext uri="{FF2B5EF4-FFF2-40B4-BE49-F238E27FC236}">
                <a16:creationId xmlns:a16="http://schemas.microsoft.com/office/drawing/2014/main" id="{90F3A667-7114-734F-9D92-44E8477BF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8" r="24231"/>
          <a:stretch/>
        </p:blipFill>
        <p:spPr bwMode="auto">
          <a:xfrm>
            <a:off x="703673" y="1832710"/>
            <a:ext cx="4093628" cy="418634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B0E993D0-D985-C554-108B-71D2766BDEB6}"/>
              </a:ext>
            </a:extLst>
          </p:cNvPr>
          <p:cNvSpPr txBox="1"/>
          <p:nvPr/>
        </p:nvSpPr>
        <p:spPr>
          <a:xfrm>
            <a:off x="5421214" y="926181"/>
            <a:ext cx="3559179" cy="73866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4800" spc="300" dirty="0"/>
              <a:t>Neymar JR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188BCA70-E916-A9AF-BA2F-9E7C03B4281F}"/>
              </a:ext>
            </a:extLst>
          </p:cNvPr>
          <p:cNvSpPr txBox="1"/>
          <p:nvPr/>
        </p:nvSpPr>
        <p:spPr>
          <a:xfrm>
            <a:off x="6686370" y="3038651"/>
            <a:ext cx="3743000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2400" dirty="0"/>
              <a:t>28.7 M € / An</a:t>
            </a:r>
            <a:endParaRPr lang="de-DE" altLang="de-DE" sz="2400" dirty="0"/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F28B35E8-AF30-10DE-C22F-2ECC8065A746}"/>
              </a:ext>
            </a:extLst>
          </p:cNvPr>
          <p:cNvSpPr txBox="1"/>
          <p:nvPr/>
        </p:nvSpPr>
        <p:spPr>
          <a:xfrm>
            <a:off x="6686370" y="3684916"/>
            <a:ext cx="3743000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2400" dirty="0"/>
              <a:t>2.39 M € / </a:t>
            </a:r>
            <a:r>
              <a:rPr lang="fr-FR" sz="2400" dirty="0"/>
              <a:t>Mois</a:t>
            </a:r>
            <a:endParaRPr lang="fr-FR" altLang="de-DE" sz="2400" dirty="0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6AB43B1C-9D04-00A1-B6E1-D29ABFB22EB9}"/>
              </a:ext>
            </a:extLst>
          </p:cNvPr>
          <p:cNvSpPr txBox="1"/>
          <p:nvPr/>
        </p:nvSpPr>
        <p:spPr>
          <a:xfrm>
            <a:off x="6686370" y="4331181"/>
            <a:ext cx="3743000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2400" dirty="0"/>
              <a:t>80 K € / Jour</a:t>
            </a:r>
            <a:endParaRPr lang="de-DE" altLang="de-DE" sz="2400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D1BAE4DC-1616-320F-4008-1E89BDA477F8}"/>
              </a:ext>
            </a:extLst>
          </p:cNvPr>
          <p:cNvSpPr txBox="1"/>
          <p:nvPr/>
        </p:nvSpPr>
        <p:spPr>
          <a:xfrm>
            <a:off x="6661379" y="4977446"/>
            <a:ext cx="3743000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2400" dirty="0"/>
              <a:t>76 K  € / An</a:t>
            </a:r>
            <a:endParaRPr lang="de-DE" altLang="de-DE" sz="2400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47623A60-D8C5-DB54-A3F7-EE988ED07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15" y="2297289"/>
            <a:ext cx="460206" cy="460206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99A4DAB1-54DE-1B8C-044A-F67E690382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552" y="2972105"/>
            <a:ext cx="456895" cy="456895"/>
          </a:xfrm>
          <a:prstGeom prst="rect">
            <a:avLst/>
          </a:prstGeom>
        </p:spPr>
      </p:pic>
      <p:pic>
        <p:nvPicPr>
          <p:cNvPr id="30" name="Image 29" descr="Une image contenant texte, clipart, graphique vectoriel&#10;&#10;Description générée automatiquement">
            <a:extLst>
              <a:ext uri="{FF2B5EF4-FFF2-40B4-BE49-F238E27FC236}">
                <a16:creationId xmlns:a16="http://schemas.microsoft.com/office/drawing/2014/main" id="{F29FC563-9C7F-2C4A-2F79-A9335F6101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027" y="3606879"/>
            <a:ext cx="447369" cy="447369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A690B416-C400-901B-2325-FC4A08391E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552" y="4243964"/>
            <a:ext cx="460565" cy="460565"/>
          </a:xfrm>
          <a:prstGeom prst="rect">
            <a:avLst/>
          </a:prstGeom>
        </p:spPr>
      </p:pic>
      <p:pic>
        <p:nvPicPr>
          <p:cNvPr id="36" name="Image 35" descr="Une image contenant texte, trousse de secours&#10;&#10;Description générée automatiquement">
            <a:extLst>
              <a:ext uri="{FF2B5EF4-FFF2-40B4-BE49-F238E27FC236}">
                <a16:creationId xmlns:a16="http://schemas.microsoft.com/office/drawing/2014/main" id="{0D3BDAE3-C83A-EA0F-03C2-8D98FD0ED7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552" y="4869212"/>
            <a:ext cx="484710" cy="4847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242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82ED0F6-80F0-48FE-AAEF-C8FBAA758E53}"/>
              </a:ext>
            </a:extLst>
          </p:cNvPr>
          <p:cNvSpPr/>
          <p:nvPr/>
        </p:nvSpPr>
        <p:spPr>
          <a:xfrm>
            <a:off x="12268457" y="0"/>
            <a:ext cx="4630057" cy="69078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7561943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pic>
        <p:nvPicPr>
          <p:cNvPr id="2" name="Picture 2" descr="PSG : Neymar, accueilli en grande pompe à Paris, avait besoin de &quot;nouveaux  défis&quot;">
            <a:extLst>
              <a:ext uri="{FF2B5EF4-FFF2-40B4-BE49-F238E27FC236}">
                <a16:creationId xmlns:a16="http://schemas.microsoft.com/office/drawing/2014/main" id="{C0863452-3ED4-A5F0-E42C-CDD7B76E8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8" r="24231"/>
          <a:stretch/>
        </p:blipFill>
        <p:spPr bwMode="auto">
          <a:xfrm>
            <a:off x="12948933" y="1776412"/>
            <a:ext cx="4093628" cy="418634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B16FD1B-05AD-51C9-A18A-9FA5F51D7B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758" y="1372733"/>
            <a:ext cx="4162425" cy="4162425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68EA5B2B-90B8-4BA1-DDD6-A491A1A2969C}"/>
              </a:ext>
            </a:extLst>
          </p:cNvPr>
          <p:cNvSpPr txBox="1"/>
          <p:nvPr/>
        </p:nvSpPr>
        <p:spPr>
          <a:xfrm>
            <a:off x="1073289" y="480223"/>
            <a:ext cx="4505325" cy="67710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4400" dirty="0"/>
              <a:t>68 000 € / </a:t>
            </a:r>
            <a:r>
              <a:rPr lang="fr-FR" sz="3200" dirty="0"/>
              <a:t>Semaine</a:t>
            </a:r>
            <a:endParaRPr lang="fr-FR" altLang="de-DE" sz="4400" dirty="0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EB8A57BC-73B3-48FD-2B7D-C9C43542998C}"/>
              </a:ext>
            </a:extLst>
          </p:cNvPr>
          <p:cNvSpPr txBox="1"/>
          <p:nvPr/>
        </p:nvSpPr>
        <p:spPr>
          <a:xfrm>
            <a:off x="2944790" y="1448622"/>
            <a:ext cx="2489777" cy="73866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4800" dirty="0"/>
              <a:t>38 000 €</a:t>
            </a:r>
            <a:endParaRPr lang="de-DE" altLang="de-DE" sz="4800" dirty="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A1A21CA-5C60-951D-BF5E-2C926FED70C2}"/>
              </a:ext>
            </a:extLst>
          </p:cNvPr>
          <p:cNvSpPr txBox="1"/>
          <p:nvPr/>
        </p:nvSpPr>
        <p:spPr>
          <a:xfrm>
            <a:off x="5205285" y="1510177"/>
            <a:ext cx="1950454" cy="61555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altLang="de-DE" sz="4000" dirty="0"/>
              <a:t>/</a:t>
            </a:r>
            <a:r>
              <a:rPr lang="en-US" altLang="de-DE" sz="3200" dirty="0"/>
              <a:t> An</a:t>
            </a:r>
            <a:endParaRPr lang="de-DE" altLang="de-DE" sz="4800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0890EFFB-E264-3ED0-9B42-AF057C01BB48}"/>
              </a:ext>
            </a:extLst>
          </p:cNvPr>
          <p:cNvSpPr txBox="1"/>
          <p:nvPr/>
        </p:nvSpPr>
        <p:spPr>
          <a:xfrm>
            <a:off x="2996493" y="1056755"/>
            <a:ext cx="430053" cy="49244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altLang="de-DE" sz="3200" dirty="0"/>
              <a:t>vs</a:t>
            </a:r>
            <a:endParaRPr lang="de-DE" altLang="de-DE" sz="4800" dirty="0"/>
          </a:p>
        </p:txBody>
      </p:sp>
      <p:graphicFrame>
        <p:nvGraphicFramePr>
          <p:cNvPr id="20" name="Graphique 19">
            <a:extLst>
              <a:ext uri="{FF2B5EF4-FFF2-40B4-BE49-F238E27FC236}">
                <a16:creationId xmlns:a16="http://schemas.microsoft.com/office/drawing/2014/main" id="{B2201C32-3482-48E5-B3A3-5C37A6D41D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9190713"/>
              </p:ext>
            </p:extLst>
          </p:nvPr>
        </p:nvGraphicFramePr>
        <p:xfrm>
          <a:off x="896711" y="2681847"/>
          <a:ext cx="5199289" cy="3684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1" name="Image 20">
            <a:extLst>
              <a:ext uri="{FF2B5EF4-FFF2-40B4-BE49-F238E27FC236}">
                <a16:creationId xmlns:a16="http://schemas.microsoft.com/office/drawing/2014/main" id="{A8461FD7-E670-657F-0A63-56A39701A5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86" y="3892597"/>
            <a:ext cx="740737" cy="740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404013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Graphic spid="20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graphicFrame>
        <p:nvGraphicFramePr>
          <p:cNvPr id="20" name="Graphique 19">
            <a:extLst>
              <a:ext uri="{FF2B5EF4-FFF2-40B4-BE49-F238E27FC236}">
                <a16:creationId xmlns:a16="http://schemas.microsoft.com/office/drawing/2014/main" id="{B2201C32-3482-48E5-B3A3-5C37A6D41D31}"/>
              </a:ext>
            </a:extLst>
          </p:cNvPr>
          <p:cNvGraphicFramePr/>
          <p:nvPr/>
        </p:nvGraphicFramePr>
        <p:xfrm>
          <a:off x="5919422" y="2767572"/>
          <a:ext cx="5199289" cy="3684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97F82AE8-77E2-461C-26C0-5B5C8279C6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30" y="1505102"/>
            <a:ext cx="3847795" cy="3847795"/>
          </a:xfrm>
          <a:prstGeom prst="rect">
            <a:avLst/>
          </a:prstGeom>
        </p:spPr>
      </p:pic>
      <p:sp>
        <p:nvSpPr>
          <p:cNvPr id="7" name="Sous-titre 4">
            <a:extLst>
              <a:ext uri="{FF2B5EF4-FFF2-40B4-BE49-F238E27FC236}">
                <a16:creationId xmlns:a16="http://schemas.microsoft.com/office/drawing/2014/main" id="{813F5EC1-D4EA-D582-814A-356A650E15E1}"/>
              </a:ext>
            </a:extLst>
          </p:cNvPr>
          <p:cNvSpPr txBox="1">
            <a:spLocks/>
          </p:cNvSpPr>
          <p:nvPr/>
        </p:nvSpPr>
        <p:spPr>
          <a:xfrm>
            <a:off x="4682709" y="3063662"/>
            <a:ext cx="7509291" cy="11749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3600" dirty="0">
                <a:solidFill>
                  <a:srgbClr val="374151"/>
                </a:solidFill>
                <a:latin typeface="Söhne"/>
              </a:rPr>
              <a:t>Pourquoi les joueurs de foot sont ils autant payés?</a:t>
            </a:r>
          </a:p>
        </p:txBody>
      </p:sp>
      <p:sp>
        <p:nvSpPr>
          <p:cNvPr id="8" name="Sous-titre 4">
            <a:extLst>
              <a:ext uri="{FF2B5EF4-FFF2-40B4-BE49-F238E27FC236}">
                <a16:creationId xmlns:a16="http://schemas.microsoft.com/office/drawing/2014/main" id="{7C8BEA19-66B8-43B8-11F3-A441E9DF44D3}"/>
              </a:ext>
            </a:extLst>
          </p:cNvPr>
          <p:cNvSpPr txBox="1">
            <a:spLocks/>
          </p:cNvSpPr>
          <p:nvPr/>
        </p:nvSpPr>
        <p:spPr>
          <a:xfrm>
            <a:off x="5130385" y="2841517"/>
            <a:ext cx="7061616" cy="11749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dirty="0">
                <a:solidFill>
                  <a:srgbClr val="374151"/>
                </a:solidFill>
                <a:latin typeface="Söhne"/>
              </a:rPr>
              <a:t>Quelle est la voie d'accès pour pénétrer dans ce secteur et générer le plus de bénéfices?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2045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96296E-6 L 1.45833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323D58-DB5F-15BD-F80E-93E7382F29F8}"/>
              </a:ext>
            </a:extLst>
          </p:cNvPr>
          <p:cNvSpPr/>
          <p:nvPr/>
        </p:nvSpPr>
        <p:spPr>
          <a:xfrm>
            <a:off x="7561943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050B02-962C-8B2B-7578-F2852ED55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91" y="1266825"/>
            <a:ext cx="5691753" cy="43243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72DE5DA-182C-CBEC-FE11-1FF74A9F2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830" y="2157565"/>
            <a:ext cx="2542870" cy="25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82AD7A-5D19-027E-F946-9B632A726830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>
              <a:solidFill>
                <a:schemeClr val="accent5"/>
              </a:solidFill>
            </a:endParaRPr>
          </a:p>
        </p:txBody>
      </p:sp>
      <p:pic>
        <p:nvPicPr>
          <p:cNvPr id="4" name="Image 3" descr="Une image contenant personne, homme, costume, cravate&#10;&#10;Description générée automatiquement">
            <a:extLst>
              <a:ext uri="{FF2B5EF4-FFF2-40B4-BE49-F238E27FC236}">
                <a16:creationId xmlns:a16="http://schemas.microsoft.com/office/drawing/2014/main" id="{8E4FEC50-7F7A-A95C-8EC0-C1E94F614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0" y="1176336"/>
            <a:ext cx="3532175" cy="4505325"/>
          </a:xfrm>
          <a:prstGeom prst="rect">
            <a:avLst/>
          </a:prstGeom>
        </p:spPr>
      </p:pic>
      <p:sp>
        <p:nvSpPr>
          <p:cNvPr id="5" name="Sous-titre 4">
            <a:extLst>
              <a:ext uri="{FF2B5EF4-FFF2-40B4-BE49-F238E27FC236}">
                <a16:creationId xmlns:a16="http://schemas.microsoft.com/office/drawing/2014/main" id="{8AA4C8BF-EE4A-39B7-8EA0-103F280D4661}"/>
              </a:ext>
            </a:extLst>
          </p:cNvPr>
          <p:cNvSpPr txBox="1">
            <a:spLocks/>
          </p:cNvSpPr>
          <p:nvPr/>
        </p:nvSpPr>
        <p:spPr>
          <a:xfrm>
            <a:off x="5262820" y="1919287"/>
            <a:ext cx="7509291" cy="3019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rgbClr val="374151"/>
                </a:solidFill>
                <a:latin typeface="Söhne"/>
              </a:rPr>
              <a:t> J'ai besoin d'un attaquant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rgbClr val="374151"/>
                </a:solidFill>
                <a:latin typeface="Söhne"/>
              </a:rPr>
              <a:t> Jeune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rgbClr val="374151"/>
                </a:solidFill>
                <a:latin typeface="Söhne"/>
              </a:rPr>
              <a:t> Efficace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rgbClr val="374151"/>
                </a:solidFill>
                <a:latin typeface="Söhne"/>
              </a:rPr>
              <a:t> Rapide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rgbClr val="374151"/>
                </a:solidFill>
                <a:latin typeface="Söhne"/>
              </a:rPr>
              <a:t> Grand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rgbClr val="374151"/>
                </a:solidFill>
                <a:latin typeface="Söhne"/>
              </a:rPr>
              <a:t> Bon prix</a:t>
            </a:r>
          </a:p>
        </p:txBody>
      </p:sp>
    </p:spTree>
    <p:extLst>
      <p:ext uri="{BB962C8B-B14F-4D97-AF65-F5344CB8AC3E}">
        <p14:creationId xmlns:p14="http://schemas.microsoft.com/office/powerpoint/2010/main" val="432337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itre de présentation">
  <a:themeElements>
    <a:clrScheme name="Qudratic">
      <a:dk1>
        <a:srgbClr val="445469"/>
      </a:dk1>
      <a:lt1>
        <a:sysClr val="window" lastClr="FFFFFF"/>
      </a:lt1>
      <a:dk2>
        <a:srgbClr val="44546A"/>
      </a:dk2>
      <a:lt2>
        <a:srgbClr val="E7E6E6"/>
      </a:lt2>
      <a:accent1>
        <a:srgbClr val="ADA6D8"/>
      </a:accent1>
      <a:accent2>
        <a:srgbClr val="739BE7"/>
      </a:accent2>
      <a:accent3>
        <a:srgbClr val="D8D6A6"/>
      </a:accent3>
      <a:accent4>
        <a:srgbClr val="D8A6A6"/>
      </a:accent4>
      <a:accent5>
        <a:srgbClr val="A6D8BA"/>
      </a:accent5>
      <a:accent6>
        <a:srgbClr val="808080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Quadratic_White_V4.pptx" id="{ED01F066-4CFA-4F71-8E35-5E0E3BC5F44A}" vid="{F974F250-F4D2-4F50-B1A3-6C2FA97B869A}"/>
    </a:ext>
  </a:extLst>
</a:theme>
</file>

<file path=ppt/theme/theme2.xml><?xml version="1.0" encoding="utf-8"?>
<a:theme xmlns:a="http://schemas.openxmlformats.org/drawingml/2006/main" name="Vert">
  <a:themeElements>
    <a:clrScheme name="Qudratic">
      <a:dk1>
        <a:srgbClr val="445469"/>
      </a:dk1>
      <a:lt1>
        <a:sysClr val="window" lastClr="FFFFFF"/>
      </a:lt1>
      <a:dk2>
        <a:srgbClr val="44546A"/>
      </a:dk2>
      <a:lt2>
        <a:srgbClr val="E7E6E6"/>
      </a:lt2>
      <a:accent1>
        <a:srgbClr val="ADA6D8"/>
      </a:accent1>
      <a:accent2>
        <a:srgbClr val="739BE7"/>
      </a:accent2>
      <a:accent3>
        <a:srgbClr val="D8D6A6"/>
      </a:accent3>
      <a:accent4>
        <a:srgbClr val="D8A6A6"/>
      </a:accent4>
      <a:accent5>
        <a:srgbClr val="A6D8BA"/>
      </a:accent5>
      <a:accent6>
        <a:srgbClr val="808080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Quadratic_White_V4.pptx" id="{ED01F066-4CFA-4F71-8E35-5E0E3BC5F44A}" vid="{D86EB7A5-CC77-4E54-B5A5-15FB553DEEDB}"/>
    </a:ext>
  </a:extLst>
</a:theme>
</file>

<file path=ppt/theme/theme3.xml><?xml version="1.0" encoding="utf-8"?>
<a:theme xmlns:a="http://schemas.openxmlformats.org/drawingml/2006/main" name="Mauve">
  <a:themeElements>
    <a:clrScheme name="Qudratic">
      <a:dk1>
        <a:srgbClr val="445469"/>
      </a:dk1>
      <a:lt1>
        <a:sysClr val="window" lastClr="FFFFFF"/>
      </a:lt1>
      <a:dk2>
        <a:srgbClr val="44546A"/>
      </a:dk2>
      <a:lt2>
        <a:srgbClr val="E7E6E6"/>
      </a:lt2>
      <a:accent1>
        <a:srgbClr val="ADA6D8"/>
      </a:accent1>
      <a:accent2>
        <a:srgbClr val="739BE7"/>
      </a:accent2>
      <a:accent3>
        <a:srgbClr val="D8D6A6"/>
      </a:accent3>
      <a:accent4>
        <a:srgbClr val="D8A6A6"/>
      </a:accent4>
      <a:accent5>
        <a:srgbClr val="A6D8BA"/>
      </a:accent5>
      <a:accent6>
        <a:srgbClr val="808080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Quadratic_White_V4.pptx" id="{ED01F066-4CFA-4F71-8E35-5E0E3BC5F44A}" vid="{4C266901-EAC1-454E-B19D-8CB324BF5776}"/>
    </a:ext>
  </a:extLst>
</a:theme>
</file>

<file path=ppt/theme/theme4.xml><?xml version="1.0" encoding="utf-8"?>
<a:theme xmlns:a="http://schemas.openxmlformats.org/drawingml/2006/main" name="Bleu">
  <a:themeElements>
    <a:clrScheme name="Qudratic">
      <a:dk1>
        <a:srgbClr val="445469"/>
      </a:dk1>
      <a:lt1>
        <a:sysClr val="window" lastClr="FFFFFF"/>
      </a:lt1>
      <a:dk2>
        <a:srgbClr val="44546A"/>
      </a:dk2>
      <a:lt2>
        <a:srgbClr val="E7E6E6"/>
      </a:lt2>
      <a:accent1>
        <a:srgbClr val="ADA6D8"/>
      </a:accent1>
      <a:accent2>
        <a:srgbClr val="739BE7"/>
      </a:accent2>
      <a:accent3>
        <a:srgbClr val="D8D6A6"/>
      </a:accent3>
      <a:accent4>
        <a:srgbClr val="D8A6A6"/>
      </a:accent4>
      <a:accent5>
        <a:srgbClr val="A6D8BA"/>
      </a:accent5>
      <a:accent6>
        <a:srgbClr val="808080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Quadratic_White_V4.pptx" id="{ED01F066-4CFA-4F71-8E35-5E0E3BC5F44A}" vid="{2C9E8948-45CB-4A85-A798-C8D784C51316}"/>
    </a:ext>
  </a:extLst>
</a:theme>
</file>

<file path=ppt/theme/theme5.xml><?xml version="1.0" encoding="utf-8"?>
<a:theme xmlns:a="http://schemas.openxmlformats.org/drawingml/2006/main" name="Jaune">
  <a:themeElements>
    <a:clrScheme name="Qudratic">
      <a:dk1>
        <a:srgbClr val="445469"/>
      </a:dk1>
      <a:lt1>
        <a:sysClr val="window" lastClr="FFFFFF"/>
      </a:lt1>
      <a:dk2>
        <a:srgbClr val="44546A"/>
      </a:dk2>
      <a:lt2>
        <a:srgbClr val="E7E6E6"/>
      </a:lt2>
      <a:accent1>
        <a:srgbClr val="ADA6D8"/>
      </a:accent1>
      <a:accent2>
        <a:srgbClr val="739BE7"/>
      </a:accent2>
      <a:accent3>
        <a:srgbClr val="D8D6A6"/>
      </a:accent3>
      <a:accent4>
        <a:srgbClr val="D8A6A6"/>
      </a:accent4>
      <a:accent5>
        <a:srgbClr val="A6D8BA"/>
      </a:accent5>
      <a:accent6>
        <a:srgbClr val="808080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Quadratic_White_V4.pptx" id="{ED01F066-4CFA-4F71-8E35-5E0E3BC5F44A}" vid="{E9B4509A-7593-49DE-82E1-7F9897BCBE41}"/>
    </a:ext>
  </a:extLst>
</a:theme>
</file>

<file path=ppt/theme/theme6.xml><?xml version="1.0" encoding="utf-8"?>
<a:theme xmlns:a="http://schemas.openxmlformats.org/drawingml/2006/main" name="Saumon">
  <a:themeElements>
    <a:clrScheme name="Qudratic">
      <a:dk1>
        <a:srgbClr val="445469"/>
      </a:dk1>
      <a:lt1>
        <a:sysClr val="window" lastClr="FFFFFF"/>
      </a:lt1>
      <a:dk2>
        <a:srgbClr val="44546A"/>
      </a:dk2>
      <a:lt2>
        <a:srgbClr val="E7E6E6"/>
      </a:lt2>
      <a:accent1>
        <a:srgbClr val="ADA6D8"/>
      </a:accent1>
      <a:accent2>
        <a:srgbClr val="739BE7"/>
      </a:accent2>
      <a:accent3>
        <a:srgbClr val="D8D6A6"/>
      </a:accent3>
      <a:accent4>
        <a:srgbClr val="D8A6A6"/>
      </a:accent4>
      <a:accent5>
        <a:srgbClr val="A6D8BA"/>
      </a:accent5>
      <a:accent6>
        <a:srgbClr val="808080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Quadratic_White_V4.pptx" id="{ED01F066-4CFA-4F71-8E35-5E0E3BC5F44A}" vid="{C885EFA7-2AB7-4E84-B5B8-CDAF1443D02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C3045C14EB7E4B93C35448B16BBA33" ma:contentTypeVersion="22" ma:contentTypeDescription="Create a new document." ma:contentTypeScope="" ma:versionID="4397f8e9abce2243b388b5da5d27eec5">
  <xsd:schema xmlns:xsd="http://www.w3.org/2001/XMLSchema" xmlns:xs="http://www.w3.org/2001/XMLSchema" xmlns:p="http://schemas.microsoft.com/office/2006/metadata/properties" xmlns:ns2="cbf659d8-58da-4900-9636-a5017f42565e" xmlns:ns3="0c66d737-02be-42f4-8ae4-40db55d8cf05" targetNamespace="http://schemas.microsoft.com/office/2006/metadata/properties" ma:root="true" ma:fieldsID="492a4e61a7906d019bf31d4c59552c5c" ns2:_="" ns3:_="">
    <xsd:import namespace="cbf659d8-58da-4900-9636-a5017f42565e"/>
    <xsd:import namespace="0c66d737-02be-42f4-8ae4-40db55d8cf0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_Flow_SignoffStatus" minOccurs="0"/>
                <xsd:element ref="ns3:Emplacement" minOccurs="0"/>
                <xsd:element ref="ns3:b8af5aa6-bc61-4e7d-84a8-67b768f974b6CountryOrRegion" minOccurs="0"/>
                <xsd:element ref="ns3:b8af5aa6-bc61-4e7d-84a8-67b768f974b6State" minOccurs="0"/>
                <xsd:element ref="ns3:b8af5aa6-bc61-4e7d-84a8-67b768f974b6City" minOccurs="0"/>
                <xsd:element ref="ns3:b8af5aa6-bc61-4e7d-84a8-67b768f974b6PostalCode" minOccurs="0"/>
                <xsd:element ref="ns3:b8af5aa6-bc61-4e7d-84a8-67b768f974b6Street" minOccurs="0"/>
                <xsd:element ref="ns3:b8af5aa6-bc61-4e7d-84a8-67b768f974b6GeoLoc" minOccurs="0"/>
                <xsd:element ref="ns3:b8af5aa6-bc61-4e7d-84a8-67b768f974b6DispNa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f659d8-58da-4900-9636-a5017f42565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ac3afce4-d27e-473c-96d9-fc27e811e0d2}" ma:internalName="TaxCatchAll" ma:showField="CatchAllData" ma:web="cbf659d8-58da-4900-9636-a5017f42565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66d737-02be-42f4-8ae4-40db55d8cf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39e7669-e24a-427e-aa37-af68326720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_Flow_SignoffStatus" ma:index="21" nillable="true" ma:displayName="Sign-off status" ma:internalName="Sign_x002d_off_x0020_status">
      <xsd:simpleType>
        <xsd:restriction base="dms:Text"/>
      </xsd:simpleType>
    </xsd:element>
    <xsd:element name="Emplacement" ma:index="22" nillable="true" ma:displayName="Emplacement" ma:format="Dropdown" ma:internalName="Emplacement">
      <xsd:simpleType>
        <xsd:restriction base="dms:Unknown"/>
      </xsd:simpleType>
    </xsd:element>
    <xsd:element name="b8af5aa6-bc61-4e7d-84a8-67b768f974b6CountryOrRegion" ma:index="23" nillable="true" ma:displayName="Emplacement : Pays/région" ma:internalName="CountryOrRegion" ma:readOnly="true">
      <xsd:simpleType>
        <xsd:restriction base="dms:Text"/>
      </xsd:simpleType>
    </xsd:element>
    <xsd:element name="b8af5aa6-bc61-4e7d-84a8-67b768f974b6State" ma:index="24" nillable="true" ma:displayName="Emplacement : État" ma:internalName="State" ma:readOnly="true">
      <xsd:simpleType>
        <xsd:restriction base="dms:Text"/>
      </xsd:simpleType>
    </xsd:element>
    <xsd:element name="b8af5aa6-bc61-4e7d-84a8-67b768f974b6City" ma:index="25" nillable="true" ma:displayName="Emplacement : Ville" ma:internalName="City" ma:readOnly="true">
      <xsd:simpleType>
        <xsd:restriction base="dms:Text"/>
      </xsd:simpleType>
    </xsd:element>
    <xsd:element name="b8af5aa6-bc61-4e7d-84a8-67b768f974b6PostalCode" ma:index="26" nillable="true" ma:displayName="Emplacement : Code postal" ma:internalName="PostalCode" ma:readOnly="true">
      <xsd:simpleType>
        <xsd:restriction base="dms:Text"/>
      </xsd:simpleType>
    </xsd:element>
    <xsd:element name="b8af5aa6-bc61-4e7d-84a8-67b768f974b6Street" ma:index="27" nillable="true" ma:displayName="Emplacement : Rue" ma:internalName="Street" ma:readOnly="true">
      <xsd:simpleType>
        <xsd:restriction base="dms:Text"/>
      </xsd:simpleType>
    </xsd:element>
    <xsd:element name="b8af5aa6-bc61-4e7d-84a8-67b768f974b6GeoLoc" ma:index="28" nillable="true" ma:displayName="Emplacement : Coordonnées" ma:internalName="GeoLoc" ma:readOnly="true">
      <xsd:simpleType>
        <xsd:restriction base="dms:Unknown"/>
      </xsd:simpleType>
    </xsd:element>
    <xsd:element name="b8af5aa6-bc61-4e7d-84a8-67b768f974b6DispName" ma:index="29" nillable="true" ma:displayName="Emplacement : nom" ma:internalName="DispNa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bf659d8-58da-4900-9636-a5017f42565e" xsi:nil="true"/>
    <lcf76f155ced4ddcb4097134ff3c332f xmlns="0c66d737-02be-42f4-8ae4-40db55d8cf05">
      <Terms xmlns="http://schemas.microsoft.com/office/infopath/2007/PartnerControls"/>
    </lcf76f155ced4ddcb4097134ff3c332f>
    <_Flow_SignoffStatus xmlns="0c66d737-02be-42f4-8ae4-40db55d8cf05" xsi:nil="true"/>
    <Emplacement xmlns="0c66d737-02be-42f4-8ae4-40db55d8cf0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10D850-9B93-4FAA-987E-20B82CAD1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f659d8-58da-4900-9636-a5017f42565e"/>
    <ds:schemaRef ds:uri="0c66d737-02be-42f4-8ae4-40db55d8cf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06361A-9136-4151-92A1-7BEDC48B7309}">
  <ds:schemaRefs>
    <ds:schemaRef ds:uri="0c66d737-02be-42f4-8ae4-40db55d8cf05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cbf659d8-58da-4900-9636-a5017f42565e"/>
    <ds:schemaRef ds:uri="http://www.w3.org/XML/1998/namespace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270025F-12D7-4643-8310-0BEAE48F2A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Template_Quadratic_White_V4</Template>
  <TotalTime>6814</TotalTime>
  <Words>268</Words>
  <Application>Microsoft Office PowerPoint</Application>
  <PresentationFormat>Grand écran</PresentationFormat>
  <Paragraphs>67</Paragraphs>
  <Slides>16</Slides>
  <Notes>11</Notes>
  <HiddenSlides>0</HiddenSlides>
  <MMClips>0</MMClips>
  <ScaleCrop>false</ScaleCrop>
  <HeadingPairs>
    <vt:vector size="8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6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36" baseType="lpstr">
      <vt:lpstr>Arial</vt:lpstr>
      <vt:lpstr>Barlow</vt:lpstr>
      <vt:lpstr>Barlow Black</vt:lpstr>
      <vt:lpstr>Barlow ExtraBold</vt:lpstr>
      <vt:lpstr>Barlow Light</vt:lpstr>
      <vt:lpstr>Calibri</vt:lpstr>
      <vt:lpstr>CMBX12</vt:lpstr>
      <vt:lpstr>CMR10</vt:lpstr>
      <vt:lpstr>Courier New</vt:lpstr>
      <vt:lpstr>DHAJM M+ Gulliver</vt:lpstr>
      <vt:lpstr>Gill Sans</vt:lpstr>
      <vt:lpstr>Söhne</vt:lpstr>
      <vt:lpstr>Wingdings</vt:lpstr>
      <vt:lpstr>Titre de présentation</vt:lpstr>
      <vt:lpstr>Vert</vt:lpstr>
      <vt:lpstr>Mauve</vt:lpstr>
      <vt:lpstr>Bleu</vt:lpstr>
      <vt:lpstr>Jaune</vt:lpstr>
      <vt:lpstr>Saumon</vt:lpstr>
      <vt:lpstr>think-cell Slide</vt:lpstr>
      <vt:lpstr>Et si les données issues de jeux vidéo pouvaient permettre de dénicher la prochaine pépite du football ? ​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Ceci est la couverture de la présentation</dc:title>
  <dc:creator>Aymen  Bouhou</dc:creator>
  <cp:lastModifiedBy>Aymen  Bouhou</cp:lastModifiedBy>
  <cp:revision>12</cp:revision>
  <cp:lastPrinted>2022-09-02T06:26:00Z</cp:lastPrinted>
  <dcterms:created xsi:type="dcterms:W3CDTF">2023-04-20T07:30:32Z</dcterms:created>
  <dcterms:modified xsi:type="dcterms:W3CDTF">2023-05-23T15:12:59Z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0x0101008BC3045C14EB7E4B93C35448B16BBA33</vt:lpwstr>
  </property>
</Properties>
</file>